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85" r:id="rId4"/>
    <p:sldId id="286" r:id="rId5"/>
    <p:sldId id="288" r:id="rId6"/>
    <p:sldId id="266" r:id="rId7"/>
    <p:sldId id="287" r:id="rId8"/>
    <p:sldId id="257" r:id="rId9"/>
    <p:sldId id="263" r:id="rId10"/>
    <p:sldId id="258" r:id="rId11"/>
    <p:sldId id="260" r:id="rId12"/>
    <p:sldId id="274" r:id="rId13"/>
    <p:sldId id="275" r:id="rId14"/>
    <p:sldId id="259" r:id="rId15"/>
    <p:sldId id="278" r:id="rId16"/>
    <p:sldId id="262" r:id="rId17"/>
    <p:sldId id="292" r:id="rId18"/>
    <p:sldId id="281" r:id="rId19"/>
    <p:sldId id="282" r:id="rId20"/>
    <p:sldId id="283" r:id="rId21"/>
    <p:sldId id="284" r:id="rId22"/>
    <p:sldId id="268" r:id="rId23"/>
    <p:sldId id="271" r:id="rId24"/>
    <p:sldId id="264" r:id="rId25"/>
    <p:sldId id="272" r:id="rId26"/>
    <p:sldId id="276" r:id="rId27"/>
    <p:sldId id="277" r:id="rId28"/>
    <p:sldId id="279" r:id="rId29"/>
    <p:sldId id="280" r:id="rId30"/>
    <p:sldId id="290" r:id="rId31"/>
    <p:sldId id="289" r:id="rId32"/>
    <p:sldId id="273" r:id="rId33"/>
    <p:sldId id="29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6B5FC72-6FA4-4CFF-9BDB-CF60FA373C88}" type="datetimeFigureOut">
              <a:rPr lang="ru-RU" smtClean="0"/>
              <a:t>22.04.2024</a:t>
            </a:fld>
            <a:endParaRPr lang="ru-RU"/>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ru-R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C43DD1B-CCC9-4827-B552-8286AAF98F89}" type="slidenum">
              <a:rPr lang="ru-RU" smtClean="0"/>
              <a:t>‹#›</a:t>
            </a:fld>
            <a:endParaRPr lang="ru-RU"/>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97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6B5FC72-6FA4-4CFF-9BDB-CF60FA373C88}" type="datetimeFigureOut">
              <a:rPr lang="ru-RU" smtClean="0"/>
              <a:t>22.04.2024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371869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6B5FC72-6FA4-4CFF-9BDB-CF60FA373C88}" type="datetimeFigureOut">
              <a:rPr lang="ru-RU" smtClean="0"/>
              <a:t>22.04.2024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7336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6B5FC72-6FA4-4CFF-9BDB-CF60FA373C88}" type="datetimeFigureOut">
              <a:rPr lang="ru-RU" smtClean="0"/>
              <a:t>22.04.2024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272078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6B5FC72-6FA4-4CFF-9BDB-CF60FA373C88}" type="datetimeFigureOut">
              <a:rPr lang="ru-RU" smtClean="0"/>
              <a:t>22.04.2024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43DD1B-CCC9-4827-B552-8286AAF98F89}" type="slidenum">
              <a:rPr lang="ru-RU" smtClean="0"/>
              <a:t>‹#›</a:t>
            </a:fld>
            <a:endParaRPr lang="ru-RU"/>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78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6B5FC72-6FA4-4CFF-9BDB-CF60FA373C88}" type="datetimeFigureOut">
              <a:rPr lang="ru-RU" smtClean="0"/>
              <a:t>22.04.2024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113164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6B5FC72-6FA4-4CFF-9BDB-CF60FA373C88}" type="datetimeFigureOut">
              <a:rPr lang="ru-RU" smtClean="0"/>
              <a:t>22.04.2024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253182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6B5FC72-6FA4-4CFF-9BDB-CF60FA373C88}" type="datetimeFigureOut">
              <a:rPr lang="ru-RU" smtClean="0"/>
              <a:t>22.04.2024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364516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5FC72-6FA4-4CFF-9BDB-CF60FA373C88}" type="datetimeFigureOut">
              <a:rPr lang="ru-RU" smtClean="0"/>
              <a:t>22.04.2024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2291219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B5FC72-6FA4-4CFF-9BDB-CF60FA373C88}" type="datetimeFigureOut">
              <a:rPr lang="ru-RU" smtClean="0"/>
              <a:t>22.04.2024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39057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B5FC72-6FA4-4CFF-9BDB-CF60FA373C88}" type="datetimeFigureOut">
              <a:rPr lang="ru-RU" smtClean="0"/>
              <a:t>22.04.2024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43DD1B-CCC9-4827-B552-8286AAF98F89}" type="slidenum">
              <a:rPr lang="ru-RU" smtClean="0"/>
              <a:t>‹#›</a:t>
            </a:fld>
            <a:endParaRPr lang="ru-RU"/>
          </a:p>
        </p:txBody>
      </p:sp>
    </p:spTree>
    <p:extLst>
      <p:ext uri="{BB962C8B-B14F-4D97-AF65-F5344CB8AC3E}">
        <p14:creationId xmlns:p14="http://schemas.microsoft.com/office/powerpoint/2010/main" val="3901231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6B5FC72-6FA4-4CFF-9BDB-CF60FA373C88}" type="datetimeFigureOut">
              <a:rPr lang="ru-RU" smtClean="0"/>
              <a:t>22.04.2024</a:t>
            </a:fld>
            <a:endParaRPr lang="ru-RU"/>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C43DD1B-CCC9-4827-B552-8286AAF98F89}" type="slidenum">
              <a:rPr lang="ru-RU" smtClean="0"/>
              <a:t>‹#›</a:t>
            </a:fld>
            <a:endParaRPr lang="ru-RU"/>
          </a:p>
        </p:txBody>
      </p:sp>
    </p:spTree>
    <p:extLst>
      <p:ext uri="{BB962C8B-B14F-4D97-AF65-F5344CB8AC3E}">
        <p14:creationId xmlns:p14="http://schemas.microsoft.com/office/powerpoint/2010/main" val="3635581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1073;&#1075;&#1084;&#1085;&#1082;.&#1088;&#1092;/%D0%BA%D0%BE%D1%81%D1%82%D1%8E%D0%BC/%D1%82%D0%B8%D0%BF%D1%8B-%D0%BA%D0%BE%D1%81%D1%82%D1%8E%D0%BC%D0%BE%D0%B2" TargetMode="External"/><Relationship Id="rId2" Type="http://schemas.openxmlformats.org/officeDocument/2006/relationships/hyperlink" Target="https://bel.cultreg.ru/overviews/189/tradicionnyi-kostyum-v-belgorodskoi-oblasti?ysclid=lv3qxfa0fl995344332"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11629" y="953590"/>
            <a:ext cx="10515600" cy="953588"/>
          </a:xfrm>
        </p:spPr>
        <p:txBody>
          <a:bodyPr>
            <a:noAutofit/>
          </a:bodyPr>
          <a:lstStyle/>
          <a:p>
            <a:pPr algn="ctr"/>
            <a:r>
              <a:rPr lang="ru-RU" sz="5400" b="1" dirty="0"/>
              <a:t>Народный костюм </a:t>
            </a:r>
            <a:r>
              <a:rPr lang="ru-RU" sz="5400" b="1" dirty="0" err="1"/>
              <a:t>Белгородчины</a:t>
            </a:r>
            <a:r>
              <a:rPr lang="ru-RU" sz="5400" b="1" dirty="0"/>
              <a:t/>
            </a:r>
            <a:br>
              <a:rPr lang="ru-RU" sz="5400" b="1" dirty="0"/>
            </a:br>
            <a:endParaRPr lang="ru-RU" sz="5400" b="1" dirty="0"/>
          </a:p>
        </p:txBody>
      </p:sp>
      <p:pic>
        <p:nvPicPr>
          <p:cNvPr id="1026" name="Picture 2" descr="https://sun9-51.userapi.com/impg/UKJmvdrt4lujOsyzkVMnpxVeamhX2ZaH3T1TGA/9nyCd1agqKA.jpg?size=974x636&amp;quality=95&amp;sign=ee57e4fea0ce3349658c19f3dc50b9b3&amp;c_uniq_tag=Wptw-ZJjZTcY0ZvVFpXFyGJdpNZsaaY5CltIvCh_ixw&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2498" y="1907178"/>
            <a:ext cx="7133862" cy="465825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p:nvPr/>
        </p:nvPicPr>
        <p:blipFill rotWithShape="1">
          <a:blip r:embed="rId3"/>
          <a:srcRect l="54168" t="27763" r="33712" b="29459"/>
          <a:stretch/>
        </p:blipFill>
        <p:spPr bwMode="auto">
          <a:xfrm>
            <a:off x="10417243" y="3149108"/>
            <a:ext cx="1340095" cy="3206164"/>
          </a:xfrm>
          <a:prstGeom prst="rect">
            <a:avLst/>
          </a:prstGeom>
          <a:ln>
            <a:noFill/>
          </a:ln>
          <a:extLst>
            <a:ext uri="{53640926-AAD7-44D8-BBD7-CCE9431645EC}">
              <a14:shadowObscured xmlns:a14="http://schemas.microsoft.com/office/drawing/2010/main"/>
            </a:ext>
          </a:extLst>
        </p:spPr>
      </p:pic>
      <p:pic>
        <p:nvPicPr>
          <p:cNvPr id="6" name="Рисунок 5"/>
          <p:cNvPicPr/>
          <p:nvPr/>
        </p:nvPicPr>
        <p:blipFill rotWithShape="1">
          <a:blip r:embed="rId4"/>
          <a:srcRect l="21593" t="34572" r="69369" b="23692"/>
          <a:stretch/>
        </p:blipFill>
        <p:spPr bwMode="auto">
          <a:xfrm>
            <a:off x="416859" y="1600200"/>
            <a:ext cx="1318453" cy="3097819"/>
          </a:xfrm>
          <a:prstGeom prst="rect">
            <a:avLst/>
          </a:prstGeom>
          <a:ln>
            <a:noFill/>
          </a:ln>
          <a:extLst>
            <a:ext uri="{53640926-AAD7-44D8-BBD7-CCE9431645EC}">
              <a14:shadowObscured xmlns:a14="http://schemas.microsoft.com/office/drawing/2010/main"/>
            </a:ext>
          </a:extLst>
        </p:spPr>
      </p:pic>
      <p:pic>
        <p:nvPicPr>
          <p:cNvPr id="8" name="Picture 2" descr="http://belhistory.vov.ru/etn/pics/bk5.jpg"/>
          <p:cNvPicPr>
            <a:picLocks noChangeAspect="1" noChangeArrowheads="1"/>
          </p:cNvPicPr>
          <p:nvPr/>
        </p:nvPicPr>
        <p:blipFill rotWithShape="1">
          <a:blip r:embed="rId5">
            <a:extLst>
              <a:ext uri="{28A0092B-C50C-407E-A947-70E740481C1C}">
                <a14:useLocalDpi xmlns:a14="http://schemas.microsoft.com/office/drawing/2010/main" val="0"/>
              </a:ext>
            </a:extLst>
          </a:blip>
          <a:srcRect l="5234" b="-2049"/>
          <a:stretch/>
        </p:blipFill>
        <p:spPr bwMode="auto">
          <a:xfrm>
            <a:off x="9193560" y="1359497"/>
            <a:ext cx="1367698" cy="35792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borisovka-remeslo.borisovka-kultura.ru/media/cache/b4/ec/b4ecebc7f9c5443b9ba71962dcc7769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91" t="20133" r="48028"/>
          <a:stretch/>
        </p:blipFill>
        <p:spPr bwMode="auto">
          <a:xfrm>
            <a:off x="1362179" y="4509124"/>
            <a:ext cx="1212238" cy="184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797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rotWithShape="1">
          <a:blip r:embed="rId2"/>
          <a:srcRect l="19970" t="33836" r="67929" b="11882"/>
          <a:stretch/>
        </p:blipFill>
        <p:spPr bwMode="auto">
          <a:xfrm>
            <a:off x="9339945" y="525383"/>
            <a:ext cx="2664822" cy="5701464"/>
          </a:xfrm>
          <a:prstGeom prst="rect">
            <a:avLst/>
          </a:prstGeom>
          <a:ln>
            <a:noFill/>
          </a:ln>
          <a:extLst>
            <a:ext uri="{53640926-AAD7-44D8-BBD7-CCE9431645EC}">
              <a14:shadowObscured xmlns:a14="http://schemas.microsoft.com/office/drawing/2010/main"/>
            </a:ext>
          </a:extLst>
        </p:spPr>
      </p:pic>
      <p:pic>
        <p:nvPicPr>
          <p:cNvPr id="6" name="Picture 2" descr="Старинный костюм белгородско-воронежского пограничья по праву входит в сокровищницу народного искусства (на белгородской территории это сёла Красненского, Алексеевского и Красногвардейского районов). Входящие в женский костюмный комплекс понёва, черноузорная рубаха, завеска, сложносоставной головной убор «сорока», широкий тканый пояс, нагрудные («грибатки») и наспинные украшения образуют гармоничный и красивый ансамбль. Народный Костюм, Костюмы, Наряды, Русская Мода, Стиль, Одежда, Старинная Одежда, Историческая Одежда, Костю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8319" y="525383"/>
            <a:ext cx="3357935" cy="591460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9006" y="427950"/>
            <a:ext cx="6570617" cy="4955203"/>
          </a:xfrm>
          <a:prstGeom prst="rect">
            <a:avLst/>
          </a:prstGeom>
        </p:spPr>
        <p:txBody>
          <a:bodyPr wrap="square">
            <a:spAutoFit/>
          </a:bodyPr>
          <a:lstStyle/>
          <a:p>
            <a:pPr algn="ctr" fontAlgn="base"/>
            <a:r>
              <a:rPr lang="ru-RU" sz="3200" b="1" i="0" dirty="0" err="1" smtClean="0">
                <a:solidFill>
                  <a:srgbClr val="FF0000"/>
                </a:solidFill>
                <a:effectLst/>
                <a:latin typeface="Times New Roman" panose="02020603050405020304" pitchFamily="18" charset="0"/>
                <a:cs typeface="Times New Roman" panose="02020603050405020304" pitchFamily="18" charset="0"/>
              </a:rPr>
              <a:t>Белгородско</a:t>
            </a:r>
            <a:r>
              <a:rPr lang="ru-RU" sz="3200" b="1" i="0" dirty="0" smtClean="0">
                <a:solidFill>
                  <a:srgbClr val="FF0000"/>
                </a:solidFill>
                <a:effectLst/>
                <a:latin typeface="Times New Roman" panose="02020603050405020304" pitchFamily="18" charset="0"/>
                <a:cs typeface="Times New Roman" panose="02020603050405020304" pitchFamily="18" charset="0"/>
              </a:rPr>
              <a:t>-Воронежский регион</a:t>
            </a:r>
            <a:r>
              <a:rPr lang="ru-RU" sz="3200" b="1" dirty="0" smtClean="0">
                <a:solidFill>
                  <a:srgbClr val="FF0000"/>
                </a:solidFill>
                <a:latin typeface="Times New Roman" panose="02020603050405020304" pitchFamily="18" charset="0"/>
                <a:cs typeface="Times New Roman" panose="02020603050405020304" pitchFamily="18" charset="0"/>
              </a:rPr>
              <a:t> </a:t>
            </a:r>
          </a:p>
          <a:p>
            <a:pPr algn="ctr" fontAlgn="base"/>
            <a:r>
              <a:rPr lang="ru-RU" sz="2800" dirty="0" smtClean="0">
                <a:solidFill>
                  <a:schemeClr val="accent1"/>
                </a:solidFill>
                <a:latin typeface="Times New Roman" panose="02020603050405020304" pitchFamily="18" charset="0"/>
                <a:cs typeface="Times New Roman" panose="02020603050405020304" pitchFamily="18" charset="0"/>
              </a:rPr>
              <a:t>Алексеевский район</a:t>
            </a:r>
          </a:p>
          <a:p>
            <a:pPr algn="ctr" fontAlgn="base"/>
            <a:r>
              <a:rPr lang="ru-RU" sz="2800" dirty="0" smtClean="0">
                <a:solidFill>
                  <a:schemeClr val="accent1"/>
                </a:solidFill>
                <a:latin typeface="Times New Roman" panose="02020603050405020304" pitchFamily="18" charset="0"/>
                <a:cs typeface="Times New Roman" panose="02020603050405020304" pitchFamily="18" charset="0"/>
              </a:rPr>
              <a:t> Красногвардейский </a:t>
            </a:r>
            <a:r>
              <a:rPr lang="ru-RU" sz="2800" dirty="0">
                <a:solidFill>
                  <a:schemeClr val="accent1"/>
                </a:solidFill>
                <a:latin typeface="Times New Roman" panose="02020603050405020304" pitchFamily="18" charset="0"/>
                <a:cs typeface="Times New Roman" panose="02020603050405020304" pitchFamily="18" charset="0"/>
              </a:rPr>
              <a:t>район</a:t>
            </a:r>
            <a:r>
              <a:rPr lang="ru-RU" sz="2800" dirty="0" smtClean="0">
                <a:solidFill>
                  <a:schemeClr val="accent1"/>
                </a:solidFill>
                <a:latin typeface="Times New Roman" panose="02020603050405020304" pitchFamily="18" charset="0"/>
                <a:cs typeface="Times New Roman" panose="02020603050405020304" pitchFamily="18" charset="0"/>
              </a:rPr>
              <a:t> </a:t>
            </a:r>
          </a:p>
          <a:p>
            <a:pPr algn="ctr" fontAlgn="base"/>
            <a:r>
              <a:rPr lang="ru-RU" sz="2800" dirty="0" err="1" smtClean="0">
                <a:solidFill>
                  <a:schemeClr val="accent1"/>
                </a:solidFill>
                <a:latin typeface="Times New Roman" panose="02020603050405020304" pitchFamily="18" charset="0"/>
                <a:cs typeface="Times New Roman" panose="02020603050405020304" pitchFamily="18" charset="0"/>
              </a:rPr>
              <a:t>Красненский</a:t>
            </a:r>
            <a:r>
              <a:rPr lang="ru-RU" sz="2800" dirty="0" smtClean="0">
                <a:solidFill>
                  <a:schemeClr val="accent1"/>
                </a:solidFill>
                <a:latin typeface="Times New Roman" panose="02020603050405020304" pitchFamily="18" charset="0"/>
                <a:cs typeface="Times New Roman" panose="02020603050405020304" pitchFamily="18" charset="0"/>
              </a:rPr>
              <a:t> </a:t>
            </a:r>
            <a:r>
              <a:rPr lang="ru-RU" sz="2800" dirty="0">
                <a:solidFill>
                  <a:schemeClr val="accent1"/>
                </a:solidFill>
                <a:latin typeface="Times New Roman" panose="02020603050405020304" pitchFamily="18" charset="0"/>
                <a:cs typeface="Times New Roman" panose="02020603050405020304" pitchFamily="18" charset="0"/>
              </a:rPr>
              <a:t>район </a:t>
            </a:r>
            <a:endParaRPr lang="ru-RU" sz="2800" dirty="0" smtClean="0">
              <a:solidFill>
                <a:schemeClr val="accent1"/>
              </a:solidFill>
              <a:latin typeface="Times New Roman" panose="02020603050405020304" pitchFamily="18" charset="0"/>
              <a:cs typeface="Times New Roman" panose="02020603050405020304" pitchFamily="18" charset="0"/>
            </a:endParaRPr>
          </a:p>
          <a:p>
            <a:pPr algn="ctr" fontAlgn="base"/>
            <a:r>
              <a:rPr lang="ru-RU" sz="2800" dirty="0" err="1" smtClean="0">
                <a:solidFill>
                  <a:schemeClr val="accent1"/>
                </a:solidFill>
                <a:latin typeface="Times New Roman" panose="02020603050405020304" pitchFamily="18" charset="0"/>
                <a:cs typeface="Times New Roman" panose="02020603050405020304" pitchFamily="18" charset="0"/>
              </a:rPr>
              <a:t>Старооскольский</a:t>
            </a:r>
            <a:r>
              <a:rPr lang="ru-RU" sz="2800" dirty="0" smtClean="0">
                <a:solidFill>
                  <a:schemeClr val="accent1"/>
                </a:solidFill>
                <a:latin typeface="Times New Roman" panose="02020603050405020304" pitchFamily="18" charset="0"/>
                <a:cs typeface="Times New Roman" panose="02020603050405020304" pitchFamily="18" charset="0"/>
              </a:rPr>
              <a:t> </a:t>
            </a:r>
            <a:r>
              <a:rPr lang="ru-RU" sz="2800" dirty="0">
                <a:solidFill>
                  <a:schemeClr val="accent1"/>
                </a:solidFill>
                <a:latin typeface="Times New Roman" panose="02020603050405020304" pitchFamily="18" charset="0"/>
                <a:cs typeface="Times New Roman" panose="02020603050405020304" pitchFamily="18" charset="0"/>
              </a:rPr>
              <a:t>район </a:t>
            </a:r>
            <a:endParaRPr lang="ru-RU" sz="2800" dirty="0" smtClean="0">
              <a:solidFill>
                <a:schemeClr val="accent1"/>
              </a:solidFill>
              <a:latin typeface="Times New Roman" panose="02020603050405020304" pitchFamily="18" charset="0"/>
              <a:cs typeface="Times New Roman" panose="02020603050405020304" pitchFamily="18" charset="0"/>
            </a:endParaRPr>
          </a:p>
          <a:p>
            <a:pPr algn="ctr" fontAlgn="base"/>
            <a:r>
              <a:rPr lang="ru-RU" sz="2800" dirty="0" err="1" smtClean="0">
                <a:solidFill>
                  <a:schemeClr val="accent1"/>
                </a:solidFill>
                <a:latin typeface="Times New Roman" panose="02020603050405020304" pitchFamily="18" charset="0"/>
                <a:cs typeface="Times New Roman" panose="02020603050405020304" pitchFamily="18" charset="0"/>
              </a:rPr>
              <a:t>Корочанский</a:t>
            </a:r>
            <a:r>
              <a:rPr lang="ru-RU" sz="2800" dirty="0" smtClean="0">
                <a:solidFill>
                  <a:schemeClr val="accent1"/>
                </a:solidFill>
                <a:latin typeface="Times New Roman" panose="02020603050405020304" pitchFamily="18" charset="0"/>
                <a:cs typeface="Times New Roman" panose="02020603050405020304" pitchFamily="18" charset="0"/>
              </a:rPr>
              <a:t> район. </a:t>
            </a:r>
            <a:endParaRPr lang="ru-RU" sz="2800" b="1" dirty="0">
              <a:solidFill>
                <a:schemeClr val="accent1"/>
              </a:solidFill>
              <a:latin typeface="Times New Roman" panose="02020603050405020304" pitchFamily="18" charset="0"/>
              <a:cs typeface="Times New Roman" panose="02020603050405020304" pitchFamily="18" charset="0"/>
            </a:endParaRPr>
          </a:p>
          <a:p>
            <a:pPr fontAlgn="base"/>
            <a:r>
              <a:rPr lang="ru-RU" sz="3600" dirty="0">
                <a:solidFill>
                  <a:schemeClr val="accent1"/>
                </a:solidFill>
                <a:latin typeface="Times New Roman" panose="02020603050405020304" pitchFamily="18" charset="0"/>
                <a:cs typeface="Times New Roman" panose="02020603050405020304" pitchFamily="18" charset="0"/>
              </a:rPr>
              <a:t>Отличительная особенность данных регионов </a:t>
            </a:r>
            <a:r>
              <a:rPr lang="ru-RU" sz="3600" dirty="0" smtClean="0">
                <a:solidFill>
                  <a:schemeClr val="accent1"/>
                </a:solidFill>
                <a:latin typeface="Times New Roman" panose="02020603050405020304" pitchFamily="18" charset="0"/>
                <a:cs typeface="Times New Roman" panose="02020603050405020304" pitchFamily="18" charset="0"/>
              </a:rPr>
              <a:t>был </a:t>
            </a:r>
          </a:p>
          <a:p>
            <a:pPr fontAlgn="base"/>
            <a:r>
              <a:rPr lang="ru-RU" sz="3600" dirty="0" err="1" smtClean="0">
                <a:solidFill>
                  <a:schemeClr val="accent1"/>
                </a:solidFill>
                <a:latin typeface="Times New Roman" panose="02020603050405020304" pitchFamily="18" charset="0"/>
                <a:cs typeface="Times New Roman" panose="02020603050405020304" pitchFamily="18" charset="0"/>
              </a:rPr>
              <a:t>понёвный</a:t>
            </a:r>
            <a:r>
              <a:rPr lang="ru-RU" sz="3600" dirty="0" smtClean="0">
                <a:solidFill>
                  <a:schemeClr val="accent1"/>
                </a:solidFill>
                <a:latin typeface="Times New Roman" panose="02020603050405020304" pitchFamily="18" charset="0"/>
                <a:cs typeface="Times New Roman" panose="02020603050405020304" pitchFamily="18" charset="0"/>
              </a:rPr>
              <a:t> комплекс (передники).</a:t>
            </a:r>
            <a:endParaRPr lang="ru-RU" sz="3600" b="0" i="0" dirty="0" smtClean="0">
              <a:solidFill>
                <a:schemeClr val="accent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43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8848" t="18126" r="29916" b="14215"/>
          <a:stretch/>
        </p:blipFill>
        <p:spPr>
          <a:xfrm>
            <a:off x="1802676" y="574764"/>
            <a:ext cx="8987244" cy="5669282"/>
          </a:xfrm>
          <a:prstGeom prst="rect">
            <a:avLst/>
          </a:prstGeom>
        </p:spPr>
      </p:pic>
    </p:spTree>
    <p:extLst>
      <p:ext uri="{BB962C8B-B14F-4D97-AF65-F5344CB8AC3E}">
        <p14:creationId xmlns:p14="http://schemas.microsoft.com/office/powerpoint/2010/main" val="392209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8552" t="19117" r="30505" b="15781"/>
          <a:stretch/>
        </p:blipFill>
        <p:spPr>
          <a:xfrm>
            <a:off x="979714" y="274319"/>
            <a:ext cx="9888584" cy="6191795"/>
          </a:xfrm>
          <a:prstGeom prst="rect">
            <a:avLst/>
          </a:prstGeom>
        </p:spPr>
      </p:pic>
    </p:spTree>
    <p:extLst>
      <p:ext uri="{BB962C8B-B14F-4D97-AF65-F5344CB8AC3E}">
        <p14:creationId xmlns:p14="http://schemas.microsoft.com/office/powerpoint/2010/main" val="240806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8600" t="18536" r="30251" b="12737"/>
          <a:stretch/>
        </p:blipFill>
        <p:spPr bwMode="auto">
          <a:xfrm>
            <a:off x="1593667" y="222067"/>
            <a:ext cx="9091749" cy="63354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8988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139" y="627017"/>
            <a:ext cx="6361610" cy="6340197"/>
          </a:xfrm>
          <a:prstGeom prst="rect">
            <a:avLst/>
          </a:prstGeom>
          <a:noFill/>
        </p:spPr>
        <p:txBody>
          <a:bodyPr wrap="square" rtlCol="0">
            <a:spAutoFit/>
          </a:bodyPr>
          <a:lstStyle/>
          <a:p>
            <a:pPr algn="ctr"/>
            <a:r>
              <a:rPr lang="ru-RU" sz="3200" b="1" dirty="0" err="1">
                <a:solidFill>
                  <a:srgbClr val="FF0000"/>
                </a:solidFill>
                <a:latin typeface="Times New Roman" panose="02020603050405020304" pitchFamily="18" charset="0"/>
                <a:cs typeface="Times New Roman" panose="02020603050405020304" pitchFamily="18" charset="0"/>
              </a:rPr>
              <a:t>Белгородско</a:t>
            </a:r>
            <a:r>
              <a:rPr lang="ru-RU" sz="3200" b="1" dirty="0">
                <a:solidFill>
                  <a:srgbClr val="FF0000"/>
                </a:solidFill>
                <a:latin typeface="Times New Roman" panose="02020603050405020304" pitchFamily="18" charset="0"/>
                <a:cs typeface="Times New Roman" panose="02020603050405020304" pitchFamily="18" charset="0"/>
              </a:rPr>
              <a:t>-Курский </a:t>
            </a:r>
            <a:r>
              <a:rPr lang="ru-RU" sz="3200" b="1" dirty="0" smtClean="0">
                <a:solidFill>
                  <a:srgbClr val="FF0000"/>
                </a:solidFill>
                <a:latin typeface="Times New Roman" panose="02020603050405020304" pitchFamily="18" charset="0"/>
                <a:cs typeface="Times New Roman" panose="02020603050405020304" pitchFamily="18" charset="0"/>
              </a:rPr>
              <a:t>регион </a:t>
            </a:r>
          </a:p>
          <a:p>
            <a:pPr algn="ctr"/>
            <a:r>
              <a:rPr lang="ru-RU" sz="2800" dirty="0" err="1" smtClean="0">
                <a:solidFill>
                  <a:schemeClr val="accent1"/>
                </a:solidFill>
                <a:latin typeface="Times New Roman" panose="02020603050405020304" pitchFamily="18" charset="0"/>
                <a:cs typeface="Times New Roman" panose="02020603050405020304" pitchFamily="18" charset="0"/>
              </a:rPr>
              <a:t>Ракитянский</a:t>
            </a:r>
            <a:r>
              <a:rPr lang="ru-RU" sz="2800" dirty="0">
                <a:solidFill>
                  <a:schemeClr val="accent1"/>
                </a:solidFill>
                <a:latin typeface="Times New Roman" panose="02020603050405020304" pitchFamily="18" charset="0"/>
                <a:cs typeface="Times New Roman" panose="02020603050405020304" pitchFamily="18" charset="0"/>
              </a:rPr>
              <a:t> </a:t>
            </a:r>
            <a:r>
              <a:rPr lang="ru-RU" sz="2800" dirty="0" smtClean="0">
                <a:solidFill>
                  <a:schemeClr val="accent1"/>
                </a:solidFill>
                <a:latin typeface="Times New Roman" panose="02020603050405020304" pitchFamily="18" charset="0"/>
                <a:cs typeface="Times New Roman" panose="02020603050405020304" pitchFamily="18" charset="0"/>
              </a:rPr>
              <a:t>район</a:t>
            </a:r>
            <a:endParaRPr lang="ru-RU" sz="2800" dirty="0">
              <a:solidFill>
                <a:schemeClr val="accent1"/>
              </a:solidFill>
              <a:latin typeface="Times New Roman" panose="02020603050405020304" pitchFamily="18" charset="0"/>
              <a:cs typeface="Times New Roman" panose="02020603050405020304" pitchFamily="18" charset="0"/>
            </a:endParaRPr>
          </a:p>
          <a:p>
            <a:pPr algn="ctr"/>
            <a:r>
              <a:rPr lang="ru-RU" sz="2800" dirty="0" smtClean="0">
                <a:solidFill>
                  <a:schemeClr val="accent1"/>
                </a:solidFill>
                <a:latin typeface="Times New Roman" panose="02020603050405020304" pitchFamily="18" charset="0"/>
                <a:cs typeface="Times New Roman" panose="02020603050405020304" pitchFamily="18" charset="0"/>
              </a:rPr>
              <a:t> </a:t>
            </a:r>
            <a:r>
              <a:rPr lang="ru-RU" sz="2800" dirty="0" err="1" smtClean="0">
                <a:solidFill>
                  <a:schemeClr val="accent1"/>
                </a:solidFill>
                <a:latin typeface="Times New Roman" panose="02020603050405020304" pitchFamily="18" charset="0"/>
                <a:cs typeface="Times New Roman" panose="02020603050405020304" pitchFamily="18" charset="0"/>
              </a:rPr>
              <a:t>Ивнянский</a:t>
            </a:r>
            <a:r>
              <a:rPr lang="ru-RU" sz="2800" dirty="0">
                <a:solidFill>
                  <a:schemeClr val="accent1"/>
                </a:solidFill>
                <a:latin typeface="Times New Roman" panose="02020603050405020304" pitchFamily="18" charset="0"/>
                <a:cs typeface="Times New Roman" panose="02020603050405020304" pitchFamily="18" charset="0"/>
              </a:rPr>
              <a:t> </a:t>
            </a:r>
            <a:r>
              <a:rPr lang="ru-RU" sz="2800" dirty="0" smtClean="0">
                <a:solidFill>
                  <a:schemeClr val="accent1"/>
                </a:solidFill>
                <a:latin typeface="Times New Roman" panose="02020603050405020304" pitchFamily="18" charset="0"/>
                <a:cs typeface="Times New Roman" panose="02020603050405020304" pitchFamily="18" charset="0"/>
              </a:rPr>
              <a:t>район</a:t>
            </a:r>
          </a:p>
          <a:p>
            <a:pPr algn="ctr"/>
            <a:r>
              <a:rPr lang="ru-RU" sz="2800" dirty="0" smtClean="0">
                <a:solidFill>
                  <a:schemeClr val="accent1"/>
                </a:solidFill>
                <a:latin typeface="Times New Roman" panose="02020603050405020304" pitchFamily="18" charset="0"/>
                <a:cs typeface="Times New Roman" panose="02020603050405020304" pitchFamily="18" charset="0"/>
              </a:rPr>
              <a:t> </a:t>
            </a:r>
            <a:r>
              <a:rPr lang="ru-RU" sz="2800" dirty="0" err="1" smtClean="0">
                <a:solidFill>
                  <a:schemeClr val="accent1"/>
                </a:solidFill>
                <a:latin typeface="Times New Roman" panose="02020603050405020304" pitchFamily="18" charset="0"/>
                <a:cs typeface="Times New Roman" panose="02020603050405020304" pitchFamily="18" charset="0"/>
              </a:rPr>
              <a:t>Грайворонский</a:t>
            </a:r>
            <a:r>
              <a:rPr lang="ru-RU" sz="2800" dirty="0">
                <a:solidFill>
                  <a:schemeClr val="accent1"/>
                </a:solidFill>
                <a:latin typeface="Times New Roman" panose="02020603050405020304" pitchFamily="18" charset="0"/>
                <a:cs typeface="Times New Roman" panose="02020603050405020304" pitchFamily="18" charset="0"/>
              </a:rPr>
              <a:t> </a:t>
            </a:r>
            <a:r>
              <a:rPr lang="ru-RU" sz="2800" dirty="0" smtClean="0">
                <a:solidFill>
                  <a:schemeClr val="accent1"/>
                </a:solidFill>
                <a:latin typeface="Times New Roman" panose="02020603050405020304" pitchFamily="18" charset="0"/>
                <a:cs typeface="Times New Roman" panose="02020603050405020304" pitchFamily="18" charset="0"/>
              </a:rPr>
              <a:t>район</a:t>
            </a:r>
          </a:p>
          <a:p>
            <a:pPr algn="ctr"/>
            <a:r>
              <a:rPr lang="ru-RU" sz="2800" dirty="0" smtClean="0">
                <a:solidFill>
                  <a:schemeClr val="accent1"/>
                </a:solidFill>
                <a:latin typeface="Times New Roman" panose="02020603050405020304" pitchFamily="18" charset="0"/>
                <a:cs typeface="Times New Roman" panose="02020603050405020304" pitchFamily="18" charset="0"/>
              </a:rPr>
              <a:t> </a:t>
            </a:r>
            <a:r>
              <a:rPr lang="ru-RU" sz="2800" dirty="0" err="1" smtClean="0">
                <a:solidFill>
                  <a:schemeClr val="accent1"/>
                </a:solidFill>
                <a:latin typeface="Times New Roman" panose="02020603050405020304" pitchFamily="18" charset="0"/>
                <a:cs typeface="Times New Roman" panose="02020603050405020304" pitchFamily="18" charset="0"/>
              </a:rPr>
              <a:t>Прохоровский</a:t>
            </a:r>
            <a:r>
              <a:rPr lang="ru-RU" sz="2800" dirty="0">
                <a:solidFill>
                  <a:schemeClr val="accent1"/>
                </a:solidFill>
                <a:latin typeface="Times New Roman" panose="02020603050405020304" pitchFamily="18" charset="0"/>
                <a:cs typeface="Times New Roman" panose="02020603050405020304" pitchFamily="18" charset="0"/>
              </a:rPr>
              <a:t> район</a:t>
            </a:r>
            <a:r>
              <a:rPr lang="ru-RU" sz="2800" dirty="0" smtClean="0">
                <a:solidFill>
                  <a:schemeClr val="accent1"/>
                </a:solidFill>
                <a:latin typeface="Times New Roman" panose="02020603050405020304" pitchFamily="18" charset="0"/>
                <a:cs typeface="Times New Roman" panose="02020603050405020304" pitchFamily="18" charset="0"/>
              </a:rPr>
              <a:t> </a:t>
            </a:r>
          </a:p>
          <a:p>
            <a:pPr algn="ctr"/>
            <a:r>
              <a:rPr lang="ru-RU" sz="2800" dirty="0" err="1" smtClean="0">
                <a:solidFill>
                  <a:schemeClr val="accent1"/>
                </a:solidFill>
                <a:latin typeface="Times New Roman" panose="02020603050405020304" pitchFamily="18" charset="0"/>
                <a:cs typeface="Times New Roman" panose="02020603050405020304" pitchFamily="18" charset="0"/>
              </a:rPr>
              <a:t>Шебекинский</a:t>
            </a:r>
            <a:r>
              <a:rPr lang="ru-RU" sz="2800" dirty="0" smtClean="0">
                <a:solidFill>
                  <a:schemeClr val="accent1"/>
                </a:solidFill>
                <a:latin typeface="Times New Roman" panose="02020603050405020304" pitchFamily="18" charset="0"/>
                <a:cs typeface="Times New Roman" panose="02020603050405020304" pitchFamily="18" charset="0"/>
              </a:rPr>
              <a:t> </a:t>
            </a:r>
            <a:r>
              <a:rPr lang="ru-RU" sz="2800" dirty="0">
                <a:solidFill>
                  <a:schemeClr val="accent1"/>
                </a:solidFill>
                <a:latin typeface="Times New Roman" panose="02020603050405020304" pitchFamily="18" charset="0"/>
                <a:cs typeface="Times New Roman" panose="02020603050405020304" pitchFamily="18" charset="0"/>
              </a:rPr>
              <a:t>район</a:t>
            </a:r>
            <a:r>
              <a:rPr lang="ru-RU" sz="2800" dirty="0" smtClean="0">
                <a:solidFill>
                  <a:schemeClr val="accent1"/>
                </a:solidFill>
                <a:latin typeface="Times New Roman" panose="02020603050405020304" pitchFamily="18" charset="0"/>
                <a:cs typeface="Times New Roman" panose="02020603050405020304" pitchFamily="18" charset="0"/>
              </a:rPr>
              <a:t> </a:t>
            </a:r>
          </a:p>
          <a:p>
            <a:pPr algn="ctr"/>
            <a:r>
              <a:rPr lang="ru-RU" sz="2800" dirty="0" err="1" smtClean="0">
                <a:solidFill>
                  <a:schemeClr val="accent1"/>
                </a:solidFill>
                <a:latin typeface="Times New Roman" panose="02020603050405020304" pitchFamily="18" charset="0"/>
                <a:cs typeface="Times New Roman" panose="02020603050405020304" pitchFamily="18" charset="0"/>
              </a:rPr>
              <a:t>Яковлевский</a:t>
            </a:r>
            <a:r>
              <a:rPr lang="ru-RU" sz="2800" dirty="0" smtClean="0">
                <a:solidFill>
                  <a:schemeClr val="accent1"/>
                </a:solidFill>
                <a:latin typeface="Times New Roman" panose="02020603050405020304" pitchFamily="18" charset="0"/>
                <a:cs typeface="Times New Roman" panose="02020603050405020304" pitchFamily="18" charset="0"/>
              </a:rPr>
              <a:t> </a:t>
            </a:r>
            <a:r>
              <a:rPr lang="ru-RU" sz="2800" dirty="0">
                <a:solidFill>
                  <a:schemeClr val="accent1"/>
                </a:solidFill>
                <a:latin typeface="Times New Roman" panose="02020603050405020304" pitchFamily="18" charset="0"/>
                <a:cs typeface="Times New Roman" panose="02020603050405020304" pitchFamily="18" charset="0"/>
              </a:rPr>
              <a:t>район</a:t>
            </a:r>
            <a:r>
              <a:rPr lang="ru-RU" sz="2800" dirty="0" smtClean="0">
                <a:solidFill>
                  <a:schemeClr val="accent1"/>
                </a:solidFill>
                <a:latin typeface="Times New Roman" panose="02020603050405020304" pitchFamily="18" charset="0"/>
                <a:cs typeface="Times New Roman" panose="02020603050405020304" pitchFamily="18" charset="0"/>
              </a:rPr>
              <a:t> </a:t>
            </a:r>
          </a:p>
          <a:p>
            <a:pPr algn="ctr"/>
            <a:r>
              <a:rPr lang="ru-RU" sz="2800" dirty="0" smtClean="0">
                <a:solidFill>
                  <a:schemeClr val="accent1"/>
                </a:solidFill>
                <a:latin typeface="Times New Roman" panose="02020603050405020304" pitchFamily="18" charset="0"/>
                <a:cs typeface="Times New Roman" panose="02020603050405020304" pitchFamily="18" charset="0"/>
              </a:rPr>
              <a:t>Белгородский </a:t>
            </a:r>
            <a:r>
              <a:rPr lang="ru-RU" sz="2800" dirty="0">
                <a:solidFill>
                  <a:schemeClr val="accent1"/>
                </a:solidFill>
                <a:latin typeface="Times New Roman" panose="02020603050405020304" pitchFamily="18" charset="0"/>
                <a:cs typeface="Times New Roman" panose="02020603050405020304" pitchFamily="18" charset="0"/>
              </a:rPr>
              <a:t>район</a:t>
            </a:r>
            <a:r>
              <a:rPr lang="ru-RU" sz="2800" dirty="0" smtClean="0">
                <a:solidFill>
                  <a:schemeClr val="accent1"/>
                </a:solidFill>
                <a:latin typeface="Times New Roman" panose="02020603050405020304" pitchFamily="18" charset="0"/>
                <a:cs typeface="Times New Roman" panose="02020603050405020304" pitchFamily="18" charset="0"/>
              </a:rPr>
              <a:t>. </a:t>
            </a:r>
          </a:p>
          <a:p>
            <a:r>
              <a:rPr lang="ru-RU" sz="2400" dirty="0" smtClean="0">
                <a:solidFill>
                  <a:schemeClr val="accent1"/>
                </a:solidFill>
                <a:latin typeface="Times New Roman" panose="02020603050405020304" pitchFamily="18" charset="0"/>
                <a:cs typeface="Times New Roman" panose="02020603050405020304" pitchFamily="18" charset="0"/>
              </a:rPr>
              <a:t> </a:t>
            </a:r>
            <a:r>
              <a:rPr lang="ru-RU" sz="4000" dirty="0">
                <a:solidFill>
                  <a:schemeClr val="accent1"/>
                </a:solidFill>
                <a:latin typeface="Times New Roman" panose="02020603050405020304" pitchFamily="18" charset="0"/>
                <a:cs typeface="Times New Roman" panose="02020603050405020304" pitchFamily="18" charset="0"/>
              </a:rPr>
              <a:t>О</a:t>
            </a:r>
            <a:r>
              <a:rPr lang="ru-RU" sz="4000" dirty="0" smtClean="0">
                <a:solidFill>
                  <a:schemeClr val="accent1"/>
                </a:solidFill>
                <a:latin typeface="Times New Roman" panose="02020603050405020304" pitchFamily="18" charset="0"/>
                <a:cs typeface="Times New Roman" panose="02020603050405020304" pitchFamily="18" charset="0"/>
              </a:rPr>
              <a:t>сновой </a:t>
            </a:r>
            <a:r>
              <a:rPr lang="ru-RU" sz="4000" dirty="0">
                <a:solidFill>
                  <a:schemeClr val="accent1"/>
                </a:solidFill>
                <a:latin typeface="Times New Roman" panose="02020603050405020304" pitchFamily="18" charset="0"/>
                <a:cs typeface="Times New Roman" panose="02020603050405020304" pitchFamily="18" charset="0"/>
              </a:rPr>
              <a:t>народного костюма был </a:t>
            </a:r>
            <a:r>
              <a:rPr lang="ru-RU" sz="4000" dirty="0" smtClean="0">
                <a:solidFill>
                  <a:schemeClr val="accent1"/>
                </a:solidFill>
                <a:latin typeface="Times New Roman" panose="02020603050405020304" pitchFamily="18" charset="0"/>
                <a:cs typeface="Times New Roman" panose="02020603050405020304" pitchFamily="18" charset="0"/>
              </a:rPr>
              <a:t>сарафан. </a:t>
            </a:r>
            <a:r>
              <a:rPr lang="ru-RU" sz="4000" dirty="0">
                <a:solidFill>
                  <a:schemeClr val="accent1"/>
                </a:solidFill>
                <a:latin typeface="Times New Roman" panose="02020603050405020304" pitchFamily="18" charset="0"/>
                <a:cs typeface="Times New Roman" panose="02020603050405020304" pitchFamily="18" charset="0"/>
              </a:rPr>
              <a:t>В комплекс входили </a:t>
            </a:r>
            <a:r>
              <a:rPr lang="ru-RU" sz="4000" dirty="0" smtClean="0">
                <a:solidFill>
                  <a:schemeClr val="accent1"/>
                </a:solidFill>
                <a:latin typeface="Times New Roman" panose="02020603050405020304" pitchFamily="18" charset="0"/>
                <a:cs typeface="Times New Roman" panose="02020603050405020304" pitchFamily="18" charset="0"/>
              </a:rPr>
              <a:t>рубаха</a:t>
            </a:r>
            <a:r>
              <a:rPr lang="ru-RU" sz="4000" dirty="0">
                <a:solidFill>
                  <a:schemeClr val="accent1"/>
                </a:solidFill>
                <a:latin typeface="Times New Roman" panose="02020603050405020304" pitchFamily="18" charset="0"/>
                <a:cs typeface="Times New Roman" panose="02020603050405020304" pitchFamily="18" charset="0"/>
              </a:rPr>
              <a:t>, </a:t>
            </a:r>
            <a:r>
              <a:rPr lang="ru-RU" sz="4000" dirty="0" err="1">
                <a:solidFill>
                  <a:schemeClr val="accent1"/>
                </a:solidFill>
                <a:latin typeface="Times New Roman" panose="02020603050405020304" pitchFamily="18" charset="0"/>
                <a:cs typeface="Times New Roman" panose="02020603050405020304" pitchFamily="18" charset="0"/>
              </a:rPr>
              <a:t>завеска</a:t>
            </a:r>
            <a:r>
              <a:rPr lang="ru-RU" sz="4000" dirty="0">
                <a:solidFill>
                  <a:schemeClr val="accent1"/>
                </a:solidFill>
                <a:latin typeface="Times New Roman" panose="02020603050405020304" pitchFamily="18" charset="0"/>
                <a:cs typeface="Times New Roman" panose="02020603050405020304" pitchFamily="18" charset="0"/>
              </a:rPr>
              <a:t>, пояс и кокошник.</a:t>
            </a:r>
          </a:p>
          <a:p>
            <a:endParaRPr lang="ru-RU" dirty="0"/>
          </a:p>
        </p:txBody>
      </p:sp>
      <p:pic>
        <p:nvPicPr>
          <p:cNvPr id="3" name="Рисунок 2"/>
          <p:cNvPicPr/>
          <p:nvPr/>
        </p:nvPicPr>
        <p:blipFill rotWithShape="1">
          <a:blip r:embed="rId2"/>
          <a:srcRect l="33987" t="33409" r="48761" b="13532"/>
          <a:stretch/>
        </p:blipFill>
        <p:spPr bwMode="auto">
          <a:xfrm>
            <a:off x="6805749" y="627017"/>
            <a:ext cx="4310742" cy="5669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4430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20043" t="19962" r="32175" b="13023"/>
          <a:stretch/>
        </p:blipFill>
        <p:spPr bwMode="auto">
          <a:xfrm>
            <a:off x="1306286" y="261257"/>
            <a:ext cx="9483634" cy="62701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0108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elhistory.vov.ru/etn/pics/bk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297" y="444137"/>
            <a:ext cx="2259663" cy="56039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elhistory.vov.ru/etn/pics/bk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209" y="261258"/>
            <a:ext cx="3056425" cy="61816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elhistory.vov.ru/etn/pics/bk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561" y="444137"/>
            <a:ext cx="2704201" cy="590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88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26440" t="14376" r="9004" b="7053"/>
          <a:stretch/>
        </p:blipFill>
        <p:spPr>
          <a:xfrm>
            <a:off x="352698" y="326572"/>
            <a:ext cx="8948057" cy="6123088"/>
          </a:xfrm>
          <a:prstGeom prst="rect">
            <a:avLst/>
          </a:prstGeom>
        </p:spPr>
      </p:pic>
      <p:sp>
        <p:nvSpPr>
          <p:cNvPr id="4" name="TextBox 3"/>
          <p:cNvSpPr txBox="1"/>
          <p:nvPr/>
        </p:nvSpPr>
        <p:spPr>
          <a:xfrm>
            <a:off x="9300755" y="2649452"/>
            <a:ext cx="2891245" cy="1600438"/>
          </a:xfrm>
          <a:prstGeom prst="rect">
            <a:avLst/>
          </a:prstGeom>
          <a:noFill/>
        </p:spPr>
        <p:txBody>
          <a:bodyPr wrap="square" rtlCol="0">
            <a:spAutoFit/>
          </a:bodyPr>
          <a:lstStyle/>
          <a:p>
            <a:r>
              <a:rPr lang="ru-RU" sz="2000" b="1" dirty="0">
                <a:latin typeface="Times New Roman" panose="02020603050405020304" pitchFamily="18" charset="0"/>
                <a:cs typeface="Times New Roman" panose="02020603050405020304" pitchFamily="18" charset="0"/>
              </a:rPr>
              <a:t>Комплекс праздничной (венчальной) девичьей одежды </a:t>
            </a:r>
            <a:r>
              <a:rPr lang="ru-RU" sz="2000" b="1" dirty="0" err="1">
                <a:latin typeface="Times New Roman" panose="02020603050405020304" pitchFamily="18" charset="0"/>
                <a:cs typeface="Times New Roman" panose="02020603050405020304" pitchFamily="18" charset="0"/>
              </a:rPr>
              <a:t>Ивнянского</a:t>
            </a:r>
            <a:r>
              <a:rPr lang="ru-RU" sz="2000" b="1" dirty="0">
                <a:latin typeface="Times New Roman" panose="02020603050405020304" pitchFamily="18" charset="0"/>
                <a:cs typeface="Times New Roman" panose="02020603050405020304" pitchFamily="18" charset="0"/>
              </a:rPr>
              <a:t> района</a:t>
            </a:r>
          </a:p>
          <a:p>
            <a:endParaRPr lang="ru-RU" dirty="0"/>
          </a:p>
        </p:txBody>
      </p:sp>
    </p:spTree>
    <p:extLst>
      <p:ext uri="{BB962C8B-B14F-4D97-AF65-F5344CB8AC3E}">
        <p14:creationId xmlns:p14="http://schemas.microsoft.com/office/powerpoint/2010/main" val="287279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2" y="274320"/>
            <a:ext cx="11560628" cy="646331"/>
          </a:xfrm>
          <a:prstGeom prst="rect">
            <a:avLst/>
          </a:prstGeom>
          <a:noFill/>
        </p:spPr>
        <p:txBody>
          <a:bodyPr wrap="square" rtlCol="0">
            <a:spAutoFit/>
          </a:bodyPr>
          <a:lstStyle/>
          <a:p>
            <a:pPr algn="just"/>
            <a:r>
              <a:rPr lang="ru-RU" b="1" dirty="0">
                <a:latin typeface="Times New Roman" panose="02020603050405020304" pitchFamily="18" charset="0"/>
                <a:cs typeface="Times New Roman" panose="02020603050405020304" pitchFamily="18" charset="0"/>
              </a:rPr>
              <a:t>КОСТЮМ ЖЕНСКИЙ ПРАЗДНИЧНЫЙ БЕЛГОРОДСКАЯ ОБЛАСТЬ, БОРИСОВСКИЙ РАЙОН, СЕЛО НИКИТСКОЕ (ранее Курская губерния, </a:t>
            </a:r>
            <a:r>
              <a:rPr lang="ru-RU" b="1" dirty="0" err="1">
                <a:latin typeface="Times New Roman" panose="02020603050405020304" pitchFamily="18" charset="0"/>
                <a:cs typeface="Times New Roman" panose="02020603050405020304" pitchFamily="18" charset="0"/>
              </a:rPr>
              <a:t>Грайвороновский</a:t>
            </a:r>
            <a:r>
              <a:rPr lang="ru-RU" b="1" dirty="0">
                <a:latin typeface="Times New Roman" panose="02020603050405020304" pitchFamily="18" charset="0"/>
                <a:cs typeface="Times New Roman" panose="02020603050405020304" pitchFamily="18" charset="0"/>
              </a:rPr>
              <a:t> уезд) вторая половина XIX в.</a:t>
            </a:r>
          </a:p>
        </p:txBody>
      </p:sp>
      <p:pic>
        <p:nvPicPr>
          <p:cNvPr id="1026" name="Picture 2" descr="https://sun9-11.userapi.com/impg/nZrJk1WdnkeDmKcrMOvXnI6SqdIivwFUkttIOw/JmD3rK0v9Cg.jpg?size=764x1080&amp;quality=96&amp;sign=638edfbaae657640ed1b4c7d2a2d4ddf&amp;type=album"/>
          <p:cNvPicPr>
            <a:picLocks noChangeAspect="1" noChangeArrowheads="1"/>
          </p:cNvPicPr>
          <p:nvPr/>
        </p:nvPicPr>
        <p:blipFill rotWithShape="1">
          <a:blip r:embed="rId2">
            <a:extLst>
              <a:ext uri="{28A0092B-C50C-407E-A947-70E740481C1C}">
                <a14:useLocalDpi xmlns:a14="http://schemas.microsoft.com/office/drawing/2010/main" val="0"/>
              </a:ext>
            </a:extLst>
          </a:blip>
          <a:srcRect l="3180" r="6889" b="5543"/>
          <a:stretch/>
        </p:blipFill>
        <p:spPr bwMode="auto">
          <a:xfrm>
            <a:off x="535578" y="1077406"/>
            <a:ext cx="3409406" cy="5062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un9-41.userapi.com/impg/12uahLSQLrwdvfp8IfsMZlEo9Xn-RNEHfZMIYw/B_gAQAkAUBo.jpg?size=809x1080&amp;quality=96&amp;sign=49a069e55783eee585706c2d5ca56091&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984" y="1110344"/>
            <a:ext cx="3767243"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un9-73.userapi.com/impg/x4V7bgw5ZDp4alDymHW-Bb5xWLIu1MGV8yS2eQ/W0zrRJghvPc.jpg?size=810x1080&amp;quality=96&amp;sign=71ce73fb99c10a0a60c08d63f145f3ce&amp;type=album"/>
          <p:cNvPicPr>
            <a:picLocks noChangeAspect="1" noChangeArrowheads="1"/>
          </p:cNvPicPr>
          <p:nvPr/>
        </p:nvPicPr>
        <p:blipFill rotWithShape="1">
          <a:blip r:embed="rId4">
            <a:extLst>
              <a:ext uri="{28A0092B-C50C-407E-A947-70E740481C1C}">
                <a14:useLocalDpi xmlns:a14="http://schemas.microsoft.com/office/drawing/2010/main" val="0"/>
              </a:ext>
            </a:extLst>
          </a:blip>
          <a:srcRect l="30842" r="27979"/>
          <a:stretch/>
        </p:blipFill>
        <p:spPr bwMode="auto">
          <a:xfrm>
            <a:off x="9815347" y="613762"/>
            <a:ext cx="1849784" cy="5989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un9-79.userapi.com/impg/cSj-oJWIDb3v-T98_CRp9iEa0jBtO7eU7ZTU1Q/S6s4Z0mYWYA.jpg?size=1280x959&amp;quality=96&amp;sign=9a4906ff3d071ffb9652ee14bba8bee9&amp;type=alb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4390" y="920651"/>
            <a:ext cx="2602682" cy="19499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un9-73.userapi.com/impg/aJOHss7zagqZ8WfHTxhsRF8XZEV70lslq0i2OQ/euoUlhurSTs.jpg?size=809x1080&amp;quality=96&amp;sign=2a9cb0bc4ec51400e92736af7a6db9ca&amp;type=albu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382" y="2870629"/>
            <a:ext cx="2376698" cy="317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12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un9-30.userapi.com/impg/2mDP9b1x6VpPjMblUKo_OJrDL1BDYQLYSw4I0Q/61rHnscSia0.jpg?size=1280x960&amp;quality=96&amp;sign=c995e8fa8f37bec85e2250e0be3d62ef&amp;type=albu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83" t="6011" r="6706" b="8879"/>
          <a:stretch/>
        </p:blipFill>
        <p:spPr bwMode="auto">
          <a:xfrm>
            <a:off x="209006" y="220458"/>
            <a:ext cx="3944983" cy="28101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un9-28.userapi.com/impg/souuHyIrGk4ObAcF0HLeJuYqnKHN25oZYUIFlw/EMISGoIhz-g.jpg?size=1280x958&amp;quality=96&amp;sign=a79a02e8dd1c71a62f3b6f7ee255d54c&amp;type=alb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06" y="3030582"/>
            <a:ext cx="4222270" cy="31601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un9-79.userapi.com/impg/TcWWEhHciwz7AAAJlAFJKlQyYC66Tc1tWPedVw/TI3OGWJX0xk.jpg?size=1280x959&amp;quality=96&amp;sign=c5ec8baa85d2484d16c0a48ca66807eb&amp;type=alb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9970" y="220458"/>
            <a:ext cx="4238930" cy="3175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un9-27.userapi.com/impg/Q2uVRUjNH3ugJIGh-gnntj7ghbjZlTlPwabOPQ/iTyPyKnCCg4.jpg?size=809x1080&amp;quality=96&amp;sign=a93261fbc2cc4a033462da883d4e1361&amp;type=alb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2240" y="220458"/>
            <a:ext cx="3688964" cy="49246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sun9-15.userapi.com/impg/EJFej9Dcz6bgV6WgqFvDjo_8TsCpQW3e1mdIGw/9jdy8iHKGz4.jpg?size=1280x959&amp;quality=96&amp;sign=329ddba31937c38a58d65898c4d03bba&amp;type=albu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5506" y="3396343"/>
            <a:ext cx="3803844" cy="284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74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493" y="1345475"/>
            <a:ext cx="11334204" cy="4401205"/>
          </a:xfrm>
          <a:prstGeom prst="rect">
            <a:avLst/>
          </a:prstGeom>
          <a:noFill/>
        </p:spPr>
        <p:txBody>
          <a:bodyPr wrap="square" rtlCol="0">
            <a:spAutoFit/>
          </a:bodyPr>
          <a:lstStyle/>
          <a:p>
            <a:pPr fontAlgn="base"/>
            <a:r>
              <a:rPr lang="ru-RU" sz="2800" dirty="0" smtClean="0">
                <a:latin typeface="Times New Roman" panose="02020603050405020304" pitchFamily="18" charset="0"/>
                <a:cs typeface="Times New Roman" panose="02020603050405020304" pitchFamily="18" charset="0"/>
              </a:rPr>
              <a:t>            Добротный </a:t>
            </a:r>
            <a:r>
              <a:rPr lang="ru-RU" sz="2800" dirty="0">
                <a:latin typeface="Times New Roman" panose="02020603050405020304" pitchFamily="18" charset="0"/>
                <a:cs typeface="Times New Roman" panose="02020603050405020304" pitchFamily="18" charset="0"/>
              </a:rPr>
              <a:t>и удобный народный костюм, который носили на </a:t>
            </a:r>
            <a:r>
              <a:rPr lang="ru-RU" sz="2800" dirty="0" err="1">
                <a:latin typeface="Times New Roman" panose="02020603050405020304" pitchFamily="18" charset="0"/>
                <a:cs typeface="Times New Roman" panose="02020603050405020304" pitchFamily="18" charset="0"/>
              </a:rPr>
              <a:t>Белгородчине</a:t>
            </a:r>
            <a:r>
              <a:rPr lang="ru-RU" sz="2800" dirty="0">
                <a:latin typeface="Times New Roman" panose="02020603050405020304" pitchFamily="18" charset="0"/>
                <a:cs typeface="Times New Roman" panose="02020603050405020304" pitchFamily="18" charset="0"/>
              </a:rPr>
              <a:t>, всегда богато украшали. В одежде сочетались черты общеславянской и </a:t>
            </a:r>
            <a:r>
              <a:rPr lang="ru-RU" sz="2800" dirty="0" err="1">
                <a:latin typeface="Times New Roman" panose="02020603050405020304" pitchFamily="18" charset="0"/>
                <a:cs typeface="Times New Roman" panose="02020603050405020304" pitchFamily="18" charset="0"/>
              </a:rPr>
              <a:t>южнороссийской</a:t>
            </a:r>
            <a:r>
              <a:rPr lang="ru-RU" sz="2800" dirty="0">
                <a:latin typeface="Times New Roman" panose="02020603050405020304" pitchFamily="18" charset="0"/>
                <a:cs typeface="Times New Roman" panose="02020603050405020304" pitchFamily="18" charset="0"/>
              </a:rPr>
              <a:t> культур: клетчатые темные юбки и понёвы, «рогатые» головные уборы, украшения в виде ярких лент, ковровая вышивка и рубахи с </a:t>
            </a:r>
            <a:r>
              <a:rPr lang="ru-RU" sz="2800" dirty="0" err="1">
                <a:latin typeface="Times New Roman" panose="02020603050405020304" pitchFamily="18" charset="0"/>
                <a:cs typeface="Times New Roman" panose="02020603050405020304" pitchFamily="18" charset="0"/>
              </a:rPr>
              <a:t>поликами</a:t>
            </a:r>
            <a:r>
              <a:rPr lang="ru-RU" sz="2800" dirty="0">
                <a:latin typeface="Times New Roman" panose="02020603050405020304" pitchFamily="18" charset="0"/>
                <a:cs typeface="Times New Roman" panose="02020603050405020304" pitchFamily="18" charset="0"/>
              </a:rPr>
              <a:t> – плечевыми вставками.</a:t>
            </a:r>
          </a:p>
          <a:p>
            <a:pPr fontAlgn="base"/>
            <a:r>
              <a:rPr lang="ru-RU" sz="2800" dirty="0" smtClean="0">
                <a:latin typeface="Times New Roman" panose="02020603050405020304" pitchFamily="18" charset="0"/>
                <a:cs typeface="Times New Roman" panose="02020603050405020304" pitchFamily="18" charset="0"/>
              </a:rPr>
              <a:t>         Крестьянскую </a:t>
            </a:r>
            <a:r>
              <a:rPr lang="ru-RU" sz="2800" dirty="0">
                <a:latin typeface="Times New Roman" panose="02020603050405020304" pitchFamily="18" charset="0"/>
                <a:cs typeface="Times New Roman" panose="02020603050405020304" pitchFamily="18" charset="0"/>
              </a:rPr>
              <a:t>одежду на </a:t>
            </a:r>
            <a:r>
              <a:rPr lang="ru-RU" sz="2800" dirty="0" err="1">
                <a:latin typeface="Times New Roman" panose="02020603050405020304" pitchFamily="18" charset="0"/>
                <a:cs typeface="Times New Roman" panose="02020603050405020304" pitchFamily="18" charset="0"/>
              </a:rPr>
              <a:t>Белгородчине</a:t>
            </a:r>
            <a:r>
              <a:rPr lang="ru-RU" sz="2800" dirty="0">
                <a:latin typeface="Times New Roman" panose="02020603050405020304" pitchFamily="18" charset="0"/>
                <a:cs typeface="Times New Roman" panose="02020603050405020304" pitchFamily="18" charset="0"/>
              </a:rPr>
              <a:t> шили свободного прямого покроя, которая не подчеркивала особенностей фигуры. Кроили ее из прямоугольников разной величины, что позволяло шить почти без обрезков. </a:t>
            </a:r>
          </a:p>
          <a:p>
            <a:endParaRPr lang="ru-RU" sz="2800" dirty="0"/>
          </a:p>
        </p:txBody>
      </p:sp>
    </p:spTree>
    <p:extLst>
      <p:ext uri="{BB962C8B-B14F-4D97-AF65-F5344CB8AC3E}">
        <p14:creationId xmlns:p14="http://schemas.microsoft.com/office/powerpoint/2010/main" val="1831554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orisovka-remeslo.borisovka-kultura.ru/media/cache/d1/13/d113f98c61a03d3aacec62daa43af52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9" y="1707116"/>
            <a:ext cx="7408455" cy="49416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borisovka-remeslo.borisovka-kultura.ru/media/cache/b4/ec/b4ecebc7f9c5443b9ba71962dcc77694.jpg"/>
          <p:cNvPicPr>
            <a:picLocks noChangeAspect="1" noChangeArrowheads="1"/>
          </p:cNvPicPr>
          <p:nvPr/>
        </p:nvPicPr>
        <p:blipFill rotWithShape="1">
          <a:blip r:embed="rId3">
            <a:extLst>
              <a:ext uri="{28A0092B-C50C-407E-A947-70E740481C1C}">
                <a14:useLocalDpi xmlns:a14="http://schemas.microsoft.com/office/drawing/2010/main" val="0"/>
              </a:ext>
            </a:extLst>
          </a:blip>
          <a:srcRect l="16991" t="20133" r="48028"/>
          <a:stretch/>
        </p:blipFill>
        <p:spPr bwMode="auto">
          <a:xfrm>
            <a:off x="8125097" y="1894114"/>
            <a:ext cx="3122024" cy="4754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45475" y="483325"/>
            <a:ext cx="9901646" cy="461665"/>
          </a:xfrm>
          <a:prstGeom prst="rect">
            <a:avLst/>
          </a:prstGeom>
          <a:noFill/>
        </p:spPr>
        <p:txBody>
          <a:bodyPr wrap="square" rtlCol="0">
            <a:spAutoFit/>
          </a:bodyPr>
          <a:lstStyle/>
          <a:p>
            <a:r>
              <a:rPr lang="ru-RU" sz="2400" b="1" dirty="0">
                <a:latin typeface="Times New Roman" panose="02020603050405020304" pitchFamily="18" charset="0"/>
                <a:cs typeface="Times New Roman" panose="02020603050405020304" pitchFamily="18" charset="0"/>
              </a:rPr>
              <a:t>С</a:t>
            </a:r>
            <a:r>
              <a:rPr lang="ru-RU" sz="2400" b="1" dirty="0" smtClean="0">
                <a:latin typeface="Times New Roman" panose="02020603050405020304" pitchFamily="18" charset="0"/>
                <a:cs typeface="Times New Roman" panose="02020603050405020304" pitchFamily="18" charset="0"/>
              </a:rPr>
              <a:t>арафанный </a:t>
            </a:r>
            <a:r>
              <a:rPr lang="ru-RU" sz="2400" b="1" dirty="0">
                <a:latin typeface="Times New Roman" panose="02020603050405020304" pitchFamily="18" charset="0"/>
                <a:cs typeface="Times New Roman" panose="02020603050405020304" pitchFamily="18" charset="0"/>
              </a:rPr>
              <a:t>комплекс характерный для Борисовского </a:t>
            </a:r>
            <a:r>
              <a:rPr lang="ru-RU" sz="2400" b="1" dirty="0" smtClean="0">
                <a:latin typeface="Times New Roman" panose="02020603050405020304" pitchFamily="18" charset="0"/>
                <a:cs typeface="Times New Roman" panose="02020603050405020304" pitchFamily="18" charset="0"/>
              </a:rPr>
              <a:t>района</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21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un9-56.userapi.com/impg/nJUBoBH6zPWw0r8J47O1Vnh7yQW3adcW-DtICw/6h1w4rC_E3Y.jpg?size=591x807&amp;quality=96&amp;sign=5bfaffaf309e5da235dcb759886255ec&amp;c_uniq_tag=f8IOo-llZJUVKmN8_v9waPBAcPplRmDXuwVdLFTTmhQ&amp;type=album"/>
          <p:cNvPicPr>
            <a:picLocks noChangeAspect="1" noChangeArrowheads="1"/>
          </p:cNvPicPr>
          <p:nvPr/>
        </p:nvPicPr>
        <p:blipFill rotWithShape="1">
          <a:blip r:embed="rId2">
            <a:extLst>
              <a:ext uri="{28A0092B-C50C-407E-A947-70E740481C1C}">
                <a14:useLocalDpi xmlns:a14="http://schemas.microsoft.com/office/drawing/2010/main" val="0"/>
              </a:ext>
            </a:extLst>
          </a:blip>
          <a:srcRect l="30041" t="31898" r="28669"/>
          <a:stretch/>
        </p:blipFill>
        <p:spPr bwMode="auto">
          <a:xfrm>
            <a:off x="274319" y="258531"/>
            <a:ext cx="2756264" cy="6207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30583" y="258531"/>
            <a:ext cx="4167051" cy="6247864"/>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Белгородский </a:t>
            </a:r>
            <a:r>
              <a:rPr lang="ru-RU" sz="2000" b="1" dirty="0">
                <a:latin typeface="Times New Roman" panose="02020603050405020304" pitchFamily="18" charset="0"/>
                <a:cs typeface="Times New Roman" panose="02020603050405020304" pitchFamily="18" charset="0"/>
              </a:rPr>
              <a:t>свадебный народный костюм начала 20 </a:t>
            </a:r>
            <a:r>
              <a:rPr lang="ru-RU" sz="2000" b="1" dirty="0" smtClean="0">
                <a:latin typeface="Times New Roman" panose="02020603050405020304" pitchFamily="18" charset="0"/>
                <a:cs typeface="Times New Roman" panose="02020603050405020304" pitchFamily="18" charset="0"/>
              </a:rPr>
              <a:t>века</a:t>
            </a:r>
            <a:r>
              <a:rPr lang="ru-RU" sz="2000" dirty="0" smtClean="0">
                <a:latin typeface="Times New Roman" panose="02020603050405020304" pitchFamily="18" charset="0"/>
                <a:cs typeface="Times New Roman" panose="02020603050405020304" pitchFamily="18" charset="0"/>
              </a:rPr>
              <a:t>. Он </a:t>
            </a:r>
            <a:r>
              <a:rPr lang="ru-RU" sz="2000" dirty="0">
                <a:latin typeface="Times New Roman" panose="02020603050405020304" pitchFamily="18" charset="0"/>
                <a:cs typeface="Times New Roman" panose="02020603050405020304" pitchFamily="18" charset="0"/>
              </a:rPr>
              <a:t>же традиционный костюм молодухи - молодой жены со дня свадьбы до рождения первого ребёнка. </a:t>
            </a:r>
            <a:endParaRPr lang="ru-RU" sz="2000" dirty="0" smtClean="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Состоит </a:t>
            </a:r>
            <a:r>
              <a:rPr lang="ru-RU" sz="2000" dirty="0">
                <a:latin typeface="Times New Roman" panose="02020603050405020304" pitchFamily="18" charset="0"/>
                <a:cs typeface="Times New Roman" panose="02020603050405020304" pitchFamily="18" charset="0"/>
              </a:rPr>
              <a:t>из рубахи с прямыми </a:t>
            </a:r>
            <a:r>
              <a:rPr lang="ru-RU" sz="2000" dirty="0" err="1">
                <a:latin typeface="Times New Roman" panose="02020603050405020304" pitchFamily="18" charset="0"/>
                <a:cs typeface="Times New Roman" panose="02020603050405020304" pitchFamily="18" charset="0"/>
              </a:rPr>
              <a:t>поликами</a:t>
            </a:r>
            <a:r>
              <a:rPr lang="ru-RU" sz="2000" dirty="0">
                <a:latin typeface="Times New Roman" panose="02020603050405020304" pitchFamily="18" charset="0"/>
                <a:cs typeface="Times New Roman" panose="02020603050405020304" pitchFamily="18" charset="0"/>
              </a:rPr>
              <a:t>, украшенными счётной </a:t>
            </a:r>
            <a:r>
              <a:rPr lang="ru-RU" sz="2000" dirty="0" err="1">
                <a:latin typeface="Times New Roman" panose="02020603050405020304" pitchFamily="18" charset="0"/>
                <a:cs typeface="Times New Roman" panose="02020603050405020304" pitchFamily="18" charset="0"/>
              </a:rPr>
              <a:t>чёрноузорной</a:t>
            </a:r>
            <a:r>
              <a:rPr lang="ru-RU" sz="2000" dirty="0">
                <a:latin typeface="Times New Roman" panose="02020603050405020304" pitchFamily="18" charset="0"/>
                <a:cs typeface="Times New Roman" panose="02020603050405020304" pitchFamily="18" charset="0"/>
              </a:rPr>
              <a:t> вышивкой, </a:t>
            </a:r>
            <a:r>
              <a:rPr lang="ru-RU" sz="2000" dirty="0" err="1">
                <a:latin typeface="Times New Roman" panose="02020603050405020304" pitchFamily="18" charset="0"/>
                <a:cs typeface="Times New Roman" panose="02020603050405020304" pitchFamily="18" charset="0"/>
              </a:rPr>
              <a:t>завески</a:t>
            </a:r>
            <a:r>
              <a:rPr lang="ru-RU" sz="2000" dirty="0">
                <a:latin typeface="Times New Roman" panose="02020603050405020304" pitchFamily="18" charset="0"/>
                <a:cs typeface="Times New Roman" panose="02020603050405020304" pitchFamily="18" charset="0"/>
              </a:rPr>
              <a:t> (фартука), тканной понёвы с вышивкой, тканного пояса, головного убора под названием </a:t>
            </a:r>
            <a:r>
              <a:rPr lang="ru-RU" sz="2000" dirty="0" smtClean="0">
                <a:latin typeface="Times New Roman" panose="02020603050405020304" pitchFamily="18" charset="0"/>
                <a:cs typeface="Times New Roman" panose="02020603050405020304" pitchFamily="18" charset="0"/>
              </a:rPr>
              <a:t>«сорока», </a:t>
            </a:r>
            <a:r>
              <a:rPr lang="ru-RU" sz="2000" dirty="0">
                <a:latin typeface="Times New Roman" panose="02020603050405020304" pitchFamily="18" charset="0"/>
                <a:cs typeface="Times New Roman" panose="02020603050405020304" pitchFamily="18" charset="0"/>
              </a:rPr>
              <a:t>височного украшения с пёрышками </a:t>
            </a:r>
            <a:r>
              <a:rPr lang="ru-RU" sz="2000" dirty="0" smtClean="0">
                <a:latin typeface="Times New Roman" panose="02020603050405020304" pitchFamily="18" charset="0"/>
                <a:cs typeface="Times New Roman" panose="02020603050405020304" pitchFamily="18" charset="0"/>
              </a:rPr>
              <a:t>«косицы», </a:t>
            </a:r>
            <a:r>
              <a:rPr lang="ru-RU" sz="2000" dirty="0">
                <a:latin typeface="Times New Roman" panose="02020603050405020304" pitchFamily="18" charset="0"/>
                <a:cs typeface="Times New Roman" panose="02020603050405020304" pitchFamily="18" charset="0"/>
              </a:rPr>
              <a:t>нагрудного украшения </a:t>
            </a:r>
            <a:r>
              <a:rPr lang="ru-RU" sz="2000" dirty="0" smtClean="0">
                <a:latin typeface="Times New Roman" panose="02020603050405020304" pitchFamily="18" charset="0"/>
                <a:cs typeface="Times New Roman" panose="02020603050405020304" pitchFamily="18" charset="0"/>
              </a:rPr>
              <a:t>«</a:t>
            </a:r>
            <a:r>
              <a:rPr lang="ru-RU" sz="2000" dirty="0" err="1" smtClean="0">
                <a:latin typeface="Times New Roman" panose="02020603050405020304" pitchFamily="18" charset="0"/>
                <a:cs typeface="Times New Roman" panose="02020603050405020304" pitchFamily="18" charset="0"/>
              </a:rPr>
              <a:t>грибатки</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украшения на шею </a:t>
            </a:r>
            <a:r>
              <a:rPr lang="ru-RU" sz="2000" dirty="0" smtClean="0">
                <a:latin typeface="Times New Roman" panose="02020603050405020304" pitchFamily="18" charset="0"/>
                <a:cs typeface="Times New Roman" panose="02020603050405020304" pitchFamily="18" charset="0"/>
              </a:rPr>
              <a:t>«</a:t>
            </a:r>
            <a:r>
              <a:rPr lang="ru-RU" sz="2000" dirty="0" err="1" smtClean="0">
                <a:latin typeface="Times New Roman" panose="02020603050405020304" pitchFamily="18" charset="0"/>
                <a:cs typeface="Times New Roman" panose="02020603050405020304" pitchFamily="18" charset="0"/>
              </a:rPr>
              <a:t>галстух</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имитации стеклянных бус, бисерных бус, называемых </a:t>
            </a:r>
            <a:r>
              <a:rPr lang="ru-RU" sz="2000" dirty="0" smtClean="0">
                <a:latin typeface="Times New Roman" panose="02020603050405020304" pitchFamily="18" charset="0"/>
                <a:cs typeface="Times New Roman" panose="02020603050405020304" pitchFamily="18" charset="0"/>
              </a:rPr>
              <a:t>«прутки», </a:t>
            </a:r>
            <a:r>
              <a:rPr lang="ru-RU" sz="2000" dirty="0">
                <a:latin typeface="Times New Roman" panose="02020603050405020304" pitchFamily="18" charset="0"/>
                <a:cs typeface="Times New Roman" panose="02020603050405020304" pitchFamily="18" charset="0"/>
              </a:rPr>
              <a:t>платка, вязаных гольф а также нижней сорочки.</a:t>
            </a:r>
          </a:p>
        </p:txBody>
      </p:sp>
      <p:pic>
        <p:nvPicPr>
          <p:cNvPr id="4" name="Рисунок 3"/>
          <p:cNvPicPr>
            <a:picLocks noChangeAspect="1"/>
          </p:cNvPicPr>
          <p:nvPr/>
        </p:nvPicPr>
        <p:blipFill rotWithShape="1">
          <a:blip r:embed="rId3"/>
          <a:srcRect l="37631" t="31113" r="49671" b="18566"/>
          <a:stretch/>
        </p:blipFill>
        <p:spPr>
          <a:xfrm>
            <a:off x="7197634" y="457568"/>
            <a:ext cx="2625634" cy="5849789"/>
          </a:xfrm>
          <a:prstGeom prst="rect">
            <a:avLst/>
          </a:prstGeom>
        </p:spPr>
      </p:pic>
      <p:sp>
        <p:nvSpPr>
          <p:cNvPr id="3" name="TextBox 2"/>
          <p:cNvSpPr txBox="1"/>
          <p:nvPr/>
        </p:nvSpPr>
        <p:spPr>
          <a:xfrm>
            <a:off x="9170126" y="457568"/>
            <a:ext cx="2717074" cy="3477875"/>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Комплекс </a:t>
            </a:r>
            <a:r>
              <a:rPr lang="ru-RU" sz="2000" dirty="0">
                <a:latin typeface="Times New Roman" panose="02020603050405020304" pitchFamily="18" charset="0"/>
                <a:cs typeface="Times New Roman" panose="02020603050405020304" pitchFamily="18" charset="0"/>
              </a:rPr>
              <a:t>женской одежды Красногвардейского района, костюм новобрачной: понёва, рубаха с </a:t>
            </a:r>
            <a:r>
              <a:rPr lang="ru-RU" sz="2000" dirty="0" err="1">
                <a:latin typeface="Times New Roman" panose="02020603050405020304" pitchFamily="18" charset="0"/>
                <a:cs typeface="Times New Roman" panose="02020603050405020304" pitchFamily="18" charset="0"/>
              </a:rPr>
              <a:t>черноузорной</a:t>
            </a:r>
            <a:r>
              <a:rPr lang="ru-RU" sz="2000" dirty="0">
                <a:latin typeface="Times New Roman" panose="02020603050405020304" pitchFamily="18" charset="0"/>
                <a:cs typeface="Times New Roman" panose="02020603050405020304" pitchFamily="18" charset="0"/>
              </a:rPr>
              <a:t> вышивкой, </a:t>
            </a:r>
            <a:r>
              <a:rPr lang="ru-RU" sz="2000" dirty="0" err="1">
                <a:latin typeface="Times New Roman" panose="02020603050405020304" pitchFamily="18" charset="0"/>
                <a:cs typeface="Times New Roman" panose="02020603050405020304" pitchFamily="18" charset="0"/>
              </a:rPr>
              <a:t>замашная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завеска</a:t>
            </a:r>
            <a:r>
              <a:rPr lang="ru-RU" sz="2000" dirty="0">
                <a:latin typeface="Times New Roman" panose="02020603050405020304" pitchFamily="18" charset="0"/>
                <a:cs typeface="Times New Roman" panose="02020603050405020304" pitchFamily="18" charset="0"/>
              </a:rPr>
              <a:t> (передник), домотканый шерстяной пояс, сорока, чулки, </a:t>
            </a:r>
            <a:r>
              <a:rPr lang="ru-RU" sz="2000" dirty="0" smtClean="0">
                <a:latin typeface="Times New Roman" panose="02020603050405020304" pitchFamily="18" charset="0"/>
                <a:cs typeface="Times New Roman" panose="02020603050405020304" pitchFamily="18" charset="0"/>
              </a:rPr>
              <a:t>коты.</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30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062" y="209006"/>
            <a:ext cx="9875520" cy="1410790"/>
          </a:xfrm>
        </p:spPr>
        <p:txBody>
          <a:bodyPr>
            <a:noAutofit/>
          </a:bodyPr>
          <a:lstStyle/>
          <a:p>
            <a:pPr algn="ctr"/>
            <a:r>
              <a:rPr lang="ru-RU" sz="7200" dirty="0"/>
              <a:t>Мужская </a:t>
            </a:r>
            <a:r>
              <a:rPr lang="ru-RU" sz="7200" dirty="0" smtClean="0"/>
              <a:t>одежда</a:t>
            </a:r>
            <a:endParaRPr lang="ru-RU" sz="7200" dirty="0"/>
          </a:p>
        </p:txBody>
      </p:sp>
      <p:sp>
        <p:nvSpPr>
          <p:cNvPr id="3" name="TextBox 2"/>
          <p:cNvSpPr txBox="1"/>
          <p:nvPr/>
        </p:nvSpPr>
        <p:spPr>
          <a:xfrm>
            <a:off x="261257" y="1446014"/>
            <a:ext cx="8164286" cy="4031873"/>
          </a:xfrm>
          <a:prstGeom prst="rect">
            <a:avLst/>
          </a:prstGeom>
          <a:noFill/>
        </p:spPr>
        <p:txBody>
          <a:bodyPr wrap="square" rtlCol="0">
            <a:spAutoFit/>
          </a:bodyPr>
          <a:lstStyle/>
          <a:p>
            <a:r>
              <a:rPr lang="ru-RU" sz="3200" dirty="0">
                <a:latin typeface="Times New Roman" panose="02020603050405020304" pitchFamily="18" charset="0"/>
                <a:cs typeface="Times New Roman" panose="02020603050405020304" pitchFamily="18" charset="0"/>
              </a:rPr>
              <a:t>Мужской костюм по сравнению с женским был достаточно однообразен: рубаха, шаровары или штаны – их называли портами, портками. В холодное время года носили кафтаны, зипуны и шубы. На ноги надевали лапти или сапоги. Со временем одежда подверглась влиянию городской моды. Так, например, в костюме появились карманы.</a:t>
            </a:r>
          </a:p>
        </p:txBody>
      </p:sp>
      <p:pic>
        <p:nvPicPr>
          <p:cNvPr id="4" name="Picture 6" descr="https://upload.wikimedia.org/wikipedia/commons/thumb/6/6c/%D0%A1%D1%82%D0%B0%D1%80%D0%BE%D0%BE%D1%81%D0%BA%D0%BE%D0%BB%D1%8C%D1%81%D0%BA%D0%B8%D0%B9_%D0%BD%D0%B0%D1%80%D1%8F%D0%B4_%D0%A1%D1%82%D0%B5%D0%BD%D0%B4%D0%94_01.JPG/220px-%D0%A1%D1%82%D0%B0%D1%80%D0%BE%D0%BE%D1%81%D0%BA%D0%BE%D0%BB%D1%8C%D1%81%D0%BA%D0%B8%D0%B9_%D0%BD%D0%B0%D1%80%D1%8F%D0%B4_%D0%A1%D1%82%D0%B5%D0%BD%D0%B4%D0%94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16846" r="30108"/>
          <a:stretch/>
        </p:blipFill>
        <p:spPr bwMode="auto">
          <a:xfrm>
            <a:off x="8556172" y="314097"/>
            <a:ext cx="2507595" cy="629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975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012" y="2063933"/>
            <a:ext cx="11390810" cy="3046988"/>
          </a:xfrm>
          <a:prstGeom prst="rect">
            <a:avLst/>
          </a:prstGeom>
          <a:noFill/>
        </p:spPr>
        <p:txBody>
          <a:bodyPr wrap="square" rtlCol="0">
            <a:spAutoFit/>
          </a:bodyPr>
          <a:lstStyle/>
          <a:p>
            <a:pPr algn="just"/>
            <a:r>
              <a:rPr lang="ru-RU" sz="3200" dirty="0" smtClean="0">
                <a:latin typeface="Times New Roman" panose="02020603050405020304" pitchFamily="18" charset="0"/>
                <a:cs typeface="Times New Roman" panose="02020603050405020304" pitchFamily="18" charset="0"/>
              </a:rPr>
              <a:t>            В </a:t>
            </a:r>
            <a:r>
              <a:rPr lang="ru-RU" sz="3200" dirty="0">
                <a:latin typeface="Times New Roman" panose="02020603050405020304" pitchFamily="18" charset="0"/>
                <a:cs typeface="Times New Roman" panose="02020603050405020304" pitchFamily="18" charset="0"/>
              </a:rPr>
              <a:t>XIX – начале XX века на территории края мужчины носили рубаху, сшитую по типу туники. Ее кроили из полотнища, которое перегибали по утку, поперечной нити на ткани. Носили навыпуск, длина зависела от возраста. Мальчикам и юношам полагались рубахи чуть ниже пояса, а мужчинам постарше – до колен.</a:t>
            </a:r>
          </a:p>
        </p:txBody>
      </p:sp>
    </p:spTree>
    <p:extLst>
      <p:ext uri="{BB962C8B-B14F-4D97-AF65-F5344CB8AC3E}">
        <p14:creationId xmlns:p14="http://schemas.microsoft.com/office/powerpoint/2010/main" val="3878232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78822" y="309155"/>
            <a:ext cx="4695009" cy="3130006"/>
          </a:xfrm>
          <a:prstGeom prst="rect">
            <a:avLst/>
          </a:prstGeom>
        </p:spPr>
      </p:pic>
      <p:sp>
        <p:nvSpPr>
          <p:cNvPr id="7" name="TextBox 6"/>
          <p:cNvSpPr txBox="1"/>
          <p:nvPr/>
        </p:nvSpPr>
        <p:spPr>
          <a:xfrm>
            <a:off x="5238206" y="309155"/>
            <a:ext cx="6414952" cy="2369880"/>
          </a:xfrm>
          <a:prstGeom prst="rect">
            <a:avLst/>
          </a:prstGeom>
          <a:noFill/>
        </p:spPr>
        <p:txBody>
          <a:bodyPr wrap="square" rtlCol="0">
            <a:spAutoFit/>
          </a:bodyPr>
          <a:lstStyle/>
          <a:p>
            <a:pPr algn="just"/>
            <a:r>
              <a:rPr lang="ru-RU" sz="28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В </a:t>
            </a:r>
            <a:r>
              <a:rPr lang="ru-RU" sz="2400" dirty="0">
                <a:latin typeface="Times New Roman" panose="02020603050405020304" pitchFamily="18" charset="0"/>
                <a:cs typeface="Times New Roman" panose="02020603050405020304" pitchFamily="18" charset="0"/>
              </a:rPr>
              <a:t>селах Алексеевского района у традиционной рубахи был прямой разрез на груди, сборки у ворота и стоячий воротник. В праздник, по городской моде, надевали рубахи из ситца – эта ткань была популярна у рабочих и ремесленников.</a:t>
            </a:r>
          </a:p>
        </p:txBody>
      </p:sp>
      <p:pic>
        <p:nvPicPr>
          <p:cNvPr id="4" name="Рисунок 3"/>
          <p:cNvPicPr>
            <a:picLocks noChangeAspect="1"/>
          </p:cNvPicPr>
          <p:nvPr/>
        </p:nvPicPr>
        <p:blipFill rotWithShape="1">
          <a:blip r:embed="rId3"/>
          <a:srcRect l="7465" t="16518" r="46252" b="14375"/>
          <a:stretch/>
        </p:blipFill>
        <p:spPr>
          <a:xfrm>
            <a:off x="5682344" y="2869097"/>
            <a:ext cx="4088674" cy="3432358"/>
          </a:xfrm>
          <a:prstGeom prst="rect">
            <a:avLst/>
          </a:prstGeom>
        </p:spPr>
      </p:pic>
    </p:spTree>
    <p:extLst>
      <p:ext uri="{BB962C8B-B14F-4D97-AF65-F5344CB8AC3E}">
        <p14:creationId xmlns:p14="http://schemas.microsoft.com/office/powerpoint/2010/main" val="429242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elhistory.vov.ru/etn/pics/bk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68" y="339635"/>
            <a:ext cx="5093298" cy="47940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29646" y="548640"/>
            <a:ext cx="6400800" cy="5632311"/>
          </a:xfrm>
          <a:prstGeom prst="rect">
            <a:avLst/>
          </a:prstGeom>
          <a:noFill/>
        </p:spPr>
        <p:txBody>
          <a:bodyPr wrap="square" rtlCol="0">
            <a:spAutoFit/>
          </a:bodyPr>
          <a:lstStyle/>
          <a:p>
            <a:pPr algn="just"/>
            <a:r>
              <a:rPr lang="ru-RU" sz="2400" dirty="0" smtClean="0">
                <a:latin typeface="Times New Roman" panose="02020603050405020304" pitchFamily="18" charset="0"/>
                <a:cs typeface="Times New Roman" panose="02020603050405020304" pitchFamily="18" charset="0"/>
              </a:rPr>
              <a:t>        Подпоясывались </a:t>
            </a:r>
            <a:r>
              <a:rPr lang="ru-RU" sz="2400" dirty="0">
                <a:latin typeface="Times New Roman" panose="02020603050405020304" pitchFamily="18" charset="0"/>
                <a:cs typeface="Times New Roman" panose="02020603050405020304" pitchFamily="18" charset="0"/>
              </a:rPr>
              <a:t>узким поясом – в будни и праздники они отличались по качеству, форме и способу изготовления. </a:t>
            </a:r>
            <a:endParaRPr lang="ru-RU" sz="2400" dirty="0" smtClean="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Каждый </a:t>
            </a:r>
            <a:r>
              <a:rPr lang="ru-RU" sz="2400" dirty="0">
                <a:latin typeface="Times New Roman" panose="02020603050405020304" pitchFamily="18" charset="0"/>
                <a:cs typeface="Times New Roman" panose="02020603050405020304" pitchFamily="18" charset="0"/>
              </a:rPr>
              <a:t>день носили обычно однотонные и узкие, их завязывали на левом бедре </a:t>
            </a:r>
            <a:r>
              <a:rPr lang="ru-RU" sz="2400" dirty="0" smtClean="0">
                <a:latin typeface="Times New Roman" panose="02020603050405020304" pitchFamily="18" charset="0"/>
                <a:cs typeface="Times New Roman" panose="02020603050405020304" pitchFamily="18" charset="0"/>
              </a:rPr>
              <a:t>узлом.                  По </a:t>
            </a:r>
            <a:r>
              <a:rPr lang="ru-RU" sz="2400" dirty="0">
                <a:latin typeface="Times New Roman" panose="02020603050405020304" pitchFamily="18" charset="0"/>
                <a:cs typeface="Times New Roman" panose="02020603050405020304" pitchFamily="18" charset="0"/>
              </a:rPr>
              <a:t>праздникам надевали широкие вязаные. Они были ярких, сочных тонов: жёлтого, зелёного, малинового, пурпурного, фиолетового. Кисти украшали бахромой, бисером, каменными цветными пуговицами и тесьмой, вышитой золотистыми или серебристыми нитками. Пояс оборачивали вокруг талии два или три раза </a:t>
            </a:r>
            <a:r>
              <a:rPr lang="ru-RU" sz="2400" dirty="0" err="1">
                <a:latin typeface="Times New Roman" panose="02020603050405020304" pitchFamily="18" charset="0"/>
                <a:cs typeface="Times New Roman" panose="02020603050405020304" pitchFamily="18" charset="0"/>
              </a:rPr>
              <a:t>раза</a:t>
            </a:r>
            <a:r>
              <a:rPr lang="ru-RU" sz="2400" dirty="0">
                <a:latin typeface="Times New Roman" panose="02020603050405020304" pitchFamily="18" charset="0"/>
                <a:cs typeface="Times New Roman" panose="02020603050405020304" pitchFamily="18" charset="0"/>
              </a:rPr>
              <a:t>. Концы с обеих сторон затыкали под него: они свешивались вниз.</a:t>
            </a:r>
          </a:p>
        </p:txBody>
      </p:sp>
    </p:spTree>
    <p:extLst>
      <p:ext uri="{BB962C8B-B14F-4D97-AF65-F5344CB8AC3E}">
        <p14:creationId xmlns:p14="http://schemas.microsoft.com/office/powerpoint/2010/main" val="813324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8439" t="19677" r="29930" b="15590"/>
          <a:stretch/>
        </p:blipFill>
        <p:spPr bwMode="auto">
          <a:xfrm>
            <a:off x="757647" y="235133"/>
            <a:ext cx="10267404" cy="63616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634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20524" t="22243" r="31053" b="15590"/>
          <a:stretch/>
        </p:blipFill>
        <p:spPr bwMode="auto">
          <a:xfrm>
            <a:off x="1110344" y="261256"/>
            <a:ext cx="9914708" cy="63616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7952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7958" t="18822" r="29931" b="14449"/>
          <a:stretch/>
        </p:blipFill>
        <p:spPr bwMode="auto">
          <a:xfrm>
            <a:off x="1045028" y="300444"/>
            <a:ext cx="10319657" cy="6048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3522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9402" t="19677" r="29289" b="13593"/>
          <a:stretch/>
        </p:blipFill>
        <p:spPr bwMode="auto">
          <a:xfrm>
            <a:off x="783771" y="444137"/>
            <a:ext cx="10293532" cy="5943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4604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20684" t="22243" r="32336" b="16445"/>
          <a:stretch/>
        </p:blipFill>
        <p:spPr bwMode="auto">
          <a:xfrm>
            <a:off x="1815737" y="339634"/>
            <a:ext cx="8948057" cy="6244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3644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2331" y="600279"/>
            <a:ext cx="11273245" cy="2554545"/>
          </a:xfrm>
          <a:prstGeom prst="rect">
            <a:avLst/>
          </a:prstGeom>
        </p:spPr>
        <p:txBody>
          <a:bodyPr wrap="square">
            <a:spAutoFit/>
          </a:bodyPr>
          <a:lstStyle/>
          <a:p>
            <a:pPr algn="just"/>
            <a:r>
              <a:rPr lang="ru-RU" sz="3200" dirty="0" smtClean="0">
                <a:solidFill>
                  <a:srgbClr val="000000"/>
                </a:solidFill>
                <a:latin typeface="Times New Roman" panose="02020603050405020304" pitchFamily="18" charset="0"/>
              </a:rPr>
              <a:t>       Самым </a:t>
            </a:r>
            <a:r>
              <a:rPr lang="ru-RU" sz="3200" dirty="0">
                <a:solidFill>
                  <a:srgbClr val="000000"/>
                </a:solidFill>
                <a:latin typeface="Times New Roman" panose="02020603050405020304" pitchFamily="18" charset="0"/>
              </a:rPr>
              <a:t>распространенным видом головного убора в селах </a:t>
            </a:r>
            <a:r>
              <a:rPr lang="ru-RU" sz="3200" dirty="0" err="1">
                <a:solidFill>
                  <a:srgbClr val="000000"/>
                </a:solidFill>
                <a:latin typeface="Times New Roman" panose="02020603050405020304" pitchFamily="18" charset="0"/>
              </a:rPr>
              <a:t>Белгородчины</a:t>
            </a:r>
            <a:r>
              <a:rPr lang="ru-RU" sz="3200" dirty="0">
                <a:solidFill>
                  <a:srgbClr val="000000"/>
                </a:solidFill>
                <a:latin typeface="Times New Roman" panose="02020603050405020304" pitchFamily="18" charset="0"/>
              </a:rPr>
              <a:t> был платок. Иногда из него делали </a:t>
            </a:r>
            <a:r>
              <a:rPr lang="ru-RU" sz="3200" dirty="0" err="1">
                <a:solidFill>
                  <a:srgbClr val="000000"/>
                </a:solidFill>
                <a:latin typeface="Times New Roman" panose="02020603050405020304" pitchFamily="18" charset="0"/>
              </a:rPr>
              <a:t>чалмообразные</a:t>
            </a:r>
            <a:r>
              <a:rPr lang="ru-RU" sz="3200" dirty="0">
                <a:solidFill>
                  <a:srgbClr val="000000"/>
                </a:solidFill>
                <a:latin typeface="Times New Roman" panose="02020603050405020304" pitchFamily="18" charset="0"/>
              </a:rPr>
              <a:t> повязки, продолжавшие традицию древних </a:t>
            </a:r>
            <a:r>
              <a:rPr lang="ru-RU" sz="3200" dirty="0" err="1">
                <a:solidFill>
                  <a:srgbClr val="000000"/>
                </a:solidFill>
                <a:latin typeface="Times New Roman" panose="02020603050405020304" pitchFamily="18" charset="0"/>
              </a:rPr>
              <a:t>полотенчатых</a:t>
            </a:r>
            <a:r>
              <a:rPr lang="ru-RU" sz="3200" dirty="0">
                <a:solidFill>
                  <a:srgbClr val="000000"/>
                </a:solidFill>
                <a:latin typeface="Times New Roman" panose="02020603050405020304" pitchFamily="18" charset="0"/>
              </a:rPr>
              <a:t> уборов, но чаще повязывали самым обычным образом.</a:t>
            </a:r>
            <a:endParaRPr lang="ru-RU" sz="3200" dirty="0"/>
          </a:p>
        </p:txBody>
      </p:sp>
      <p:pic>
        <p:nvPicPr>
          <p:cNvPr id="2050" name="Picture 2" descr="http://belhistory.vov.ru/etn/pics/k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7976" y="2789280"/>
            <a:ext cx="3004457" cy="37100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narodko.ru/file/0001/250/43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1" y="3324497"/>
            <a:ext cx="21431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narodko.ru/file/0001/250/43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513" y="3048731"/>
            <a:ext cx="23431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0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5394" y="418011"/>
            <a:ext cx="10450286" cy="2677656"/>
          </a:xfrm>
          <a:prstGeom prst="rect">
            <a:avLst/>
          </a:prstGeom>
          <a:noFill/>
        </p:spPr>
        <p:txBody>
          <a:bodyPr wrap="square" rtlCol="0">
            <a:spAutoFit/>
          </a:bodyPr>
          <a:lstStyle/>
          <a:p>
            <a:pPr algn="just"/>
            <a:r>
              <a:rPr lang="ru-RU" sz="2400" dirty="0" smtClean="0">
                <a:latin typeface="Times New Roman" panose="02020603050405020304" pitchFamily="18" charset="0"/>
                <a:cs typeface="Times New Roman" panose="02020603050405020304" pitchFamily="18" charset="0"/>
              </a:rPr>
              <a:t>             Большую </a:t>
            </a:r>
            <a:r>
              <a:rPr lang="ru-RU" sz="2400" dirty="0">
                <a:latin typeface="Times New Roman" panose="02020603050405020304" pitchFamily="18" charset="0"/>
                <a:cs typeface="Times New Roman" panose="02020603050405020304" pitchFamily="18" charset="0"/>
              </a:rPr>
              <a:t>роль в декоре костюма отводили украшениям. На всей территории края женщины носили бусы из стекла и поделочных камней, кресты, ладанки, мониста и бисерные ожерелья в виде сеток. В </a:t>
            </a:r>
            <a:r>
              <a:rPr lang="ru-RU" sz="2400" dirty="0" err="1">
                <a:latin typeface="Times New Roman" panose="02020603050405020304" pitchFamily="18" charset="0"/>
                <a:cs typeface="Times New Roman" panose="02020603050405020304" pitchFamily="18" charset="0"/>
              </a:rPr>
              <a:t>Воронежско</a:t>
            </a:r>
            <a:r>
              <a:rPr lang="ru-RU" sz="2400" dirty="0">
                <a:latin typeface="Times New Roman" panose="02020603050405020304" pitchFamily="18" charset="0"/>
                <a:cs typeface="Times New Roman" panose="02020603050405020304" pitchFamily="18" charset="0"/>
              </a:rPr>
              <a:t>-Белгородском районе комплект украшен </a:t>
            </a:r>
            <a:r>
              <a:rPr lang="ru-RU" sz="2400" dirty="0" err="1">
                <a:latin typeface="Times New Roman" panose="02020603050405020304" pitchFamily="18" charset="0"/>
                <a:cs typeface="Times New Roman" panose="02020603050405020304" pitchFamily="18" charset="0"/>
              </a:rPr>
              <a:t>ий</a:t>
            </a:r>
            <a:r>
              <a:rPr lang="ru-RU" sz="2400" dirty="0">
                <a:latin typeface="Times New Roman" panose="02020603050405020304" pitchFamily="18" charset="0"/>
                <a:cs typeface="Times New Roman" panose="02020603050405020304" pitchFamily="18" charset="0"/>
              </a:rPr>
              <a:t> дополняли </a:t>
            </a:r>
            <a:r>
              <a:rPr lang="ru-RU" sz="2400" dirty="0" err="1">
                <a:latin typeface="Times New Roman" panose="02020603050405020304" pitchFamily="18" charset="0"/>
                <a:cs typeface="Times New Roman" panose="02020603050405020304" pitchFamily="18" charset="0"/>
              </a:rPr>
              <a:t>грибатками</a:t>
            </a:r>
            <a:r>
              <a:rPr lang="ru-RU" sz="2400" dirty="0">
                <a:latin typeface="Times New Roman" panose="02020603050405020304" pitchFamily="18" charset="0"/>
                <a:cs typeface="Times New Roman" panose="02020603050405020304" pitchFamily="18" charset="0"/>
              </a:rPr>
              <a:t> — круглым или полукруглым ожерельем из тесьмы, расшитой бисером и золотыми нитями. В селах,  расположенных на берегах реки Пены, носили наспинные украшения из лент с текстильным узором, которые надевались как пелерина.</a:t>
            </a:r>
            <a:endParaRPr lang="ru-RU" sz="2400" dirty="0">
              <a:latin typeface="Times New Roman" panose="02020603050405020304" pitchFamily="18" charset="0"/>
              <a:cs typeface="Times New Roman" panose="02020603050405020304" pitchFamily="18" charset="0"/>
            </a:endParaRPr>
          </a:p>
        </p:txBody>
      </p:sp>
      <p:pic>
        <p:nvPicPr>
          <p:cNvPr id="1026" name="Picture 2" descr="https://www.narodko.ru/file/0001/250/43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94" y="3494314"/>
            <a:ext cx="194310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4949" y="5875564"/>
            <a:ext cx="4062548" cy="646331"/>
          </a:xfrm>
          <a:prstGeom prst="rect">
            <a:avLst/>
          </a:prstGeom>
          <a:noFill/>
        </p:spPr>
        <p:txBody>
          <a:bodyPr wrap="square" rtlCol="0">
            <a:spAutoFit/>
          </a:bodyPr>
          <a:lstStyle/>
          <a:p>
            <a:r>
              <a:rPr lang="ru-RU" i="1" dirty="0"/>
              <a:t>Серьга. Село Доброе </a:t>
            </a:r>
            <a:r>
              <a:rPr lang="ru-RU" i="1" dirty="0" err="1"/>
              <a:t>Грайворонского</a:t>
            </a:r>
            <a:r>
              <a:rPr lang="ru-RU" i="1" dirty="0"/>
              <a:t> района Белгородской области.</a:t>
            </a:r>
            <a:endParaRPr lang="ru-RU" dirty="0"/>
          </a:p>
        </p:txBody>
      </p:sp>
      <p:pic>
        <p:nvPicPr>
          <p:cNvPr id="1028" name="Picture 4" descr="http://belhistory.vov.ru/etn/pics/k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987" y="3494314"/>
            <a:ext cx="4089853" cy="267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366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srcRect l="19287" t="20082" r="31236" b="11087"/>
          <a:stretch/>
        </p:blipFill>
        <p:spPr>
          <a:xfrm>
            <a:off x="1658984" y="248192"/>
            <a:ext cx="8699863" cy="6400801"/>
          </a:xfrm>
          <a:prstGeom prst="rect">
            <a:avLst/>
          </a:prstGeom>
        </p:spPr>
      </p:pic>
    </p:spTree>
    <p:extLst>
      <p:ext uri="{BB962C8B-B14F-4D97-AF65-F5344CB8AC3E}">
        <p14:creationId xmlns:p14="http://schemas.microsoft.com/office/powerpoint/2010/main" val="1042903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8458" y="1463041"/>
            <a:ext cx="10898777" cy="1908215"/>
          </a:xfrm>
          <a:prstGeom prst="rect">
            <a:avLst/>
          </a:prstGeom>
          <a:noFill/>
        </p:spPr>
        <p:txBody>
          <a:bodyPr wrap="square" rtlCol="0">
            <a:spAutoFit/>
          </a:bodyPr>
          <a:lstStyle/>
          <a:p>
            <a:pPr algn="ctr"/>
            <a:r>
              <a:rPr lang="ru-RU" sz="2800" b="1" dirty="0" smtClean="0">
                <a:latin typeface="Times New Roman" panose="02020603050405020304" pitchFamily="18" charset="0"/>
                <a:cs typeface="Times New Roman" panose="02020603050405020304" pitchFamily="18" charset="0"/>
              </a:rPr>
              <a:t>Ссылки</a:t>
            </a:r>
            <a:endParaRPr lang="ru-RU" sz="2800" dirty="0" smtClean="0">
              <a:latin typeface="Times New Roman" panose="02020603050405020304" pitchFamily="18" charset="0"/>
              <a:cs typeface="Times New Roman" panose="02020603050405020304" pitchFamily="18" charset="0"/>
              <a:hlinkClick r:id="rId2"/>
            </a:endParaRPr>
          </a:p>
          <a:p>
            <a:endParaRPr lang="ru-RU" dirty="0" smtClean="0">
              <a:hlinkClick r:id="rId2"/>
            </a:endParaRPr>
          </a:p>
          <a:p>
            <a:r>
              <a:rPr lang="en-US" dirty="0" smtClean="0">
                <a:hlinkClick r:id="rId2"/>
              </a:rPr>
              <a:t>https</a:t>
            </a:r>
            <a:r>
              <a:rPr lang="en-US" dirty="0">
                <a:hlinkClick r:id="rId2"/>
              </a:rPr>
              <a:t>://</a:t>
            </a:r>
            <a:r>
              <a:rPr lang="en-US" dirty="0" smtClean="0">
                <a:hlinkClick r:id="rId2"/>
              </a:rPr>
              <a:t>bel.cultreg.ru/overviews/189/tradicionnyi-kostyum-v-belgorodskoi-oblasti?ysclid=lv3qxfa0fl995344332</a:t>
            </a:r>
            <a:endParaRPr lang="ru-RU" dirty="0" smtClean="0"/>
          </a:p>
          <a:p>
            <a:endParaRPr lang="ru-RU" dirty="0"/>
          </a:p>
          <a:p>
            <a:r>
              <a:rPr lang="ru-RU" dirty="0">
                <a:hlinkClick r:id="rId3"/>
              </a:rPr>
              <a:t>Основные типы Белгородского костюма. Рождение нити и полотна - Белгородский государственный музей народной культуры (</a:t>
            </a:r>
            <a:r>
              <a:rPr lang="ru-RU" dirty="0" err="1">
                <a:hlinkClick r:id="rId3"/>
              </a:rPr>
              <a:t>xn</a:t>
            </a:r>
            <a:r>
              <a:rPr lang="ru-RU" dirty="0">
                <a:hlinkClick r:id="rId3"/>
              </a:rPr>
              <a:t>--90aevhf.xn--p1ai)</a:t>
            </a:r>
            <a:endParaRPr lang="ru-RU" dirty="0" smtClean="0"/>
          </a:p>
        </p:txBody>
      </p:sp>
    </p:spTree>
    <p:extLst>
      <p:ext uri="{BB962C8B-B14F-4D97-AF65-F5344CB8AC3E}">
        <p14:creationId xmlns:p14="http://schemas.microsoft.com/office/powerpoint/2010/main" val="316679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21165" t="23384" r="35703" b="19582"/>
          <a:stretch/>
        </p:blipFill>
        <p:spPr bwMode="auto">
          <a:xfrm>
            <a:off x="117567" y="235131"/>
            <a:ext cx="7720147" cy="6322423"/>
          </a:xfrm>
          <a:prstGeom prst="rect">
            <a:avLst/>
          </a:prstGeom>
          <a:ln>
            <a:noFill/>
          </a:ln>
          <a:extLst>
            <a:ext uri="{53640926-AAD7-44D8-BBD7-CCE9431645EC}">
              <a14:shadowObscured xmlns:a14="http://schemas.microsoft.com/office/drawing/2010/main"/>
            </a:ext>
          </a:extLst>
        </p:spPr>
      </p:pic>
      <p:pic>
        <p:nvPicPr>
          <p:cNvPr id="3" name="Рисунок 2"/>
          <p:cNvPicPr/>
          <p:nvPr/>
        </p:nvPicPr>
        <p:blipFill rotWithShape="1">
          <a:blip r:embed="rId3"/>
          <a:srcRect l="26324" t="20864" r="29696" b="14998"/>
          <a:stretch/>
        </p:blipFill>
        <p:spPr>
          <a:xfrm>
            <a:off x="7006046" y="235131"/>
            <a:ext cx="4946468" cy="3200401"/>
          </a:xfrm>
          <a:prstGeom prst="rect">
            <a:avLst/>
          </a:prstGeom>
        </p:spPr>
      </p:pic>
    </p:spTree>
    <p:extLst>
      <p:ext uri="{BB962C8B-B14F-4D97-AF65-F5344CB8AC3E}">
        <p14:creationId xmlns:p14="http://schemas.microsoft.com/office/powerpoint/2010/main" val="174022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8628" t="19299" r="29256" b="21646"/>
          <a:stretch/>
        </p:blipFill>
        <p:spPr>
          <a:xfrm>
            <a:off x="1123406" y="222069"/>
            <a:ext cx="9797143" cy="5982788"/>
          </a:xfrm>
          <a:prstGeom prst="rect">
            <a:avLst/>
          </a:prstGeom>
        </p:spPr>
      </p:pic>
    </p:spTree>
    <p:extLst>
      <p:ext uri="{BB962C8B-B14F-4D97-AF65-F5344CB8AC3E}">
        <p14:creationId xmlns:p14="http://schemas.microsoft.com/office/powerpoint/2010/main" val="435055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709" y="457200"/>
            <a:ext cx="10607040" cy="1200329"/>
          </a:xfrm>
          <a:prstGeom prst="rect">
            <a:avLst/>
          </a:prstGeom>
          <a:solidFill>
            <a:schemeClr val="accent1">
              <a:lumMod val="60000"/>
              <a:lumOff val="40000"/>
            </a:schemeClr>
          </a:solidFill>
        </p:spPr>
        <p:txBody>
          <a:bodyPr wrap="square" rtlCol="0">
            <a:spAutoFit/>
          </a:bodyPr>
          <a:lstStyle/>
          <a:p>
            <a:pPr algn="ctr"/>
            <a:r>
              <a:rPr lang="ru-RU" sz="3600" b="1" dirty="0"/>
              <a:t>Традиционный </a:t>
            </a:r>
            <a:r>
              <a:rPr lang="ru-RU" sz="3600" b="1" dirty="0" smtClean="0"/>
              <a:t>костюм </a:t>
            </a:r>
            <a:r>
              <a:rPr lang="ru-RU" sz="3600" b="1" dirty="0" err="1" smtClean="0"/>
              <a:t>Белгородчины</a:t>
            </a:r>
            <a:endParaRPr lang="ru-RU" sz="3600" b="1" dirty="0"/>
          </a:p>
          <a:p>
            <a:endParaRPr lang="ru-RU" sz="3600" dirty="0"/>
          </a:p>
        </p:txBody>
      </p:sp>
      <p:sp>
        <p:nvSpPr>
          <p:cNvPr id="4" name="TextBox 3"/>
          <p:cNvSpPr txBox="1"/>
          <p:nvPr/>
        </p:nvSpPr>
        <p:spPr>
          <a:xfrm>
            <a:off x="215537" y="2362238"/>
            <a:ext cx="5061857" cy="461665"/>
          </a:xfrm>
          <a:prstGeom prst="rect">
            <a:avLst/>
          </a:prstGeom>
          <a:noFill/>
        </p:spPr>
        <p:txBody>
          <a:bodyPr wrap="square" rtlCol="0">
            <a:spAutoFit/>
          </a:bodyPr>
          <a:lstStyle/>
          <a:p>
            <a:r>
              <a:rPr lang="ru-RU" sz="2400" b="1" dirty="0" err="1"/>
              <a:t>Белгородско</a:t>
            </a:r>
            <a:r>
              <a:rPr lang="ru-RU" sz="2400" b="1" dirty="0"/>
              <a:t>-Оскольский </a:t>
            </a:r>
            <a:r>
              <a:rPr lang="ru-RU" sz="2400" b="1" dirty="0" smtClean="0"/>
              <a:t>регион</a:t>
            </a:r>
            <a:endParaRPr lang="ru-RU" sz="2400" dirty="0"/>
          </a:p>
        </p:txBody>
      </p:sp>
      <p:sp>
        <p:nvSpPr>
          <p:cNvPr id="5" name="TextBox 4"/>
          <p:cNvSpPr txBox="1"/>
          <p:nvPr/>
        </p:nvSpPr>
        <p:spPr>
          <a:xfrm>
            <a:off x="3461658" y="3905794"/>
            <a:ext cx="4898572" cy="461665"/>
          </a:xfrm>
          <a:prstGeom prst="rect">
            <a:avLst/>
          </a:prstGeom>
          <a:noFill/>
        </p:spPr>
        <p:txBody>
          <a:bodyPr wrap="square" rtlCol="0">
            <a:spAutoFit/>
          </a:bodyPr>
          <a:lstStyle/>
          <a:p>
            <a:r>
              <a:rPr lang="ru-RU" sz="2400" b="1" dirty="0" err="1">
                <a:latin typeface="Times New Roman" panose="02020603050405020304" pitchFamily="18" charset="0"/>
                <a:cs typeface="Times New Roman" panose="02020603050405020304" pitchFamily="18" charset="0"/>
              </a:rPr>
              <a:t>Белгородско</a:t>
            </a:r>
            <a:r>
              <a:rPr lang="ru-RU" sz="2400" b="1" dirty="0">
                <a:latin typeface="Times New Roman" panose="02020603050405020304" pitchFamily="18" charset="0"/>
                <a:cs typeface="Times New Roman" panose="02020603050405020304" pitchFamily="18" charset="0"/>
              </a:rPr>
              <a:t>-Воронежский регион</a:t>
            </a:r>
            <a:endParaRPr lang="ru-RU" sz="2400" dirty="0"/>
          </a:p>
        </p:txBody>
      </p:sp>
      <p:sp>
        <p:nvSpPr>
          <p:cNvPr id="6" name="TextBox 5"/>
          <p:cNvSpPr txBox="1"/>
          <p:nvPr/>
        </p:nvSpPr>
        <p:spPr>
          <a:xfrm>
            <a:off x="7001691" y="2362238"/>
            <a:ext cx="4898571" cy="461665"/>
          </a:xfrm>
          <a:prstGeom prst="rect">
            <a:avLst/>
          </a:prstGeom>
          <a:noFill/>
        </p:spPr>
        <p:txBody>
          <a:bodyPr wrap="square" rtlCol="0">
            <a:spAutoFit/>
          </a:bodyPr>
          <a:lstStyle/>
          <a:p>
            <a:r>
              <a:rPr lang="ru-RU" sz="2400" b="1" dirty="0" err="1">
                <a:latin typeface="Times New Roman" panose="02020603050405020304" pitchFamily="18" charset="0"/>
                <a:cs typeface="Times New Roman" panose="02020603050405020304" pitchFamily="18" charset="0"/>
              </a:rPr>
              <a:t>Белгородско</a:t>
            </a:r>
            <a:r>
              <a:rPr lang="ru-RU" sz="2400" b="1" dirty="0">
                <a:latin typeface="Times New Roman" panose="02020603050405020304" pitchFamily="18" charset="0"/>
                <a:cs typeface="Times New Roman" panose="02020603050405020304" pitchFamily="18" charset="0"/>
              </a:rPr>
              <a:t>-Курский регион</a:t>
            </a:r>
            <a:endParaRPr lang="ru-RU" sz="2400" dirty="0"/>
          </a:p>
        </p:txBody>
      </p:sp>
      <p:sp>
        <p:nvSpPr>
          <p:cNvPr id="7" name="Стрелка вниз 6"/>
          <p:cNvSpPr/>
          <p:nvPr/>
        </p:nvSpPr>
        <p:spPr>
          <a:xfrm>
            <a:off x="2785655" y="1642140"/>
            <a:ext cx="676003" cy="7200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a:off x="8539843" y="1642140"/>
            <a:ext cx="643346" cy="7200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a:off x="5492932" y="1642140"/>
            <a:ext cx="836023" cy="2194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9759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18409" t="18518" r="29915" b="13823"/>
          <a:stretch/>
        </p:blipFill>
        <p:spPr>
          <a:xfrm>
            <a:off x="1123404" y="195943"/>
            <a:ext cx="9078687" cy="6335485"/>
          </a:xfrm>
          <a:prstGeom prst="rect">
            <a:avLst/>
          </a:prstGeom>
        </p:spPr>
      </p:pic>
    </p:spTree>
    <p:extLst>
      <p:ext uri="{BB962C8B-B14F-4D97-AF65-F5344CB8AC3E}">
        <p14:creationId xmlns:p14="http://schemas.microsoft.com/office/powerpoint/2010/main" val="1036600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3879" y="676578"/>
            <a:ext cx="7077892" cy="5084141"/>
          </a:xfrm>
        </p:spPr>
        <p:txBody>
          <a:bodyPr>
            <a:normAutofit fontScale="90000"/>
          </a:bodyPr>
          <a:lstStyle/>
          <a:p>
            <a:pPr algn="ctr"/>
            <a:r>
              <a:rPr lang="ru-RU" sz="4000" b="1" dirty="0" err="1">
                <a:solidFill>
                  <a:srgbClr val="FF0000"/>
                </a:solidFill>
              </a:rPr>
              <a:t>Белгородско</a:t>
            </a:r>
            <a:r>
              <a:rPr lang="ru-RU" sz="4000" b="1" dirty="0">
                <a:solidFill>
                  <a:srgbClr val="FF0000"/>
                </a:solidFill>
              </a:rPr>
              <a:t>-Оскольский </a:t>
            </a:r>
            <a:r>
              <a:rPr lang="ru-RU" sz="4000" b="1" dirty="0" smtClean="0">
                <a:solidFill>
                  <a:srgbClr val="FF0000"/>
                </a:solidFill>
              </a:rPr>
              <a:t>регион</a:t>
            </a:r>
            <a:r>
              <a:rPr lang="ru-RU" sz="4000" b="1" dirty="0">
                <a:solidFill>
                  <a:srgbClr val="FF0000"/>
                </a:solidFill>
              </a:rPr>
              <a:t> </a:t>
            </a:r>
            <a:r>
              <a:rPr lang="ru-RU" sz="4000" b="1" dirty="0" smtClean="0">
                <a:solidFill>
                  <a:srgbClr val="FF0000"/>
                </a:solidFill>
              </a:rPr>
              <a:t/>
            </a:r>
            <a:br>
              <a:rPr lang="ru-RU" sz="4000" b="1" dirty="0" smtClean="0">
                <a:solidFill>
                  <a:srgbClr val="FF0000"/>
                </a:solidFill>
              </a:rPr>
            </a:br>
            <a:r>
              <a:rPr lang="ru-RU" b="1" dirty="0" smtClean="0"/>
              <a:t> </a:t>
            </a:r>
            <a:r>
              <a:rPr lang="ru-RU" sz="3100" dirty="0" err="1" smtClean="0">
                <a:latin typeface="Times New Roman" panose="02020603050405020304" pitchFamily="18" charset="0"/>
                <a:cs typeface="Times New Roman" panose="02020603050405020304" pitchFamily="18" charset="0"/>
              </a:rPr>
              <a:t>Губкинский</a:t>
            </a:r>
            <a:r>
              <a:rPr lang="ru-RU" sz="3100" dirty="0" smtClean="0">
                <a:latin typeface="Times New Roman" panose="02020603050405020304" pitchFamily="18" charset="0"/>
                <a:cs typeface="Times New Roman" panose="02020603050405020304" pitchFamily="18" charset="0"/>
              </a:rPr>
              <a:t> район</a:t>
            </a:r>
            <a:br>
              <a:rPr lang="ru-RU" sz="3100" dirty="0" smtClean="0">
                <a:latin typeface="Times New Roman" panose="02020603050405020304" pitchFamily="18" charset="0"/>
                <a:cs typeface="Times New Roman" panose="02020603050405020304" pitchFamily="18" charset="0"/>
              </a:rPr>
            </a:br>
            <a:r>
              <a:rPr lang="ru-RU" sz="3100" dirty="0" err="1" smtClean="0">
                <a:latin typeface="Times New Roman" panose="02020603050405020304" pitchFamily="18" charset="0"/>
                <a:cs typeface="Times New Roman" panose="02020603050405020304" pitchFamily="18" charset="0"/>
              </a:rPr>
              <a:t>Новооскольский</a:t>
            </a:r>
            <a:r>
              <a:rPr lang="ru-RU" sz="3100" dirty="0" smtClean="0">
                <a:latin typeface="Times New Roman" panose="02020603050405020304" pitchFamily="18" charset="0"/>
                <a:cs typeface="Times New Roman" panose="02020603050405020304" pitchFamily="18" charset="0"/>
              </a:rPr>
              <a:t> район</a:t>
            </a:r>
            <a:br>
              <a:rPr lang="ru-RU" sz="3100" dirty="0" smtClean="0">
                <a:latin typeface="Times New Roman" panose="02020603050405020304" pitchFamily="18" charset="0"/>
                <a:cs typeface="Times New Roman" panose="02020603050405020304" pitchFamily="18" charset="0"/>
              </a:rPr>
            </a:br>
            <a:r>
              <a:rPr lang="ru-RU" sz="3100" dirty="0" err="1" smtClean="0">
                <a:latin typeface="Times New Roman" panose="02020603050405020304" pitchFamily="18" charset="0"/>
                <a:cs typeface="Times New Roman" panose="02020603050405020304" pitchFamily="18" charset="0"/>
              </a:rPr>
              <a:t>Чернянский</a:t>
            </a:r>
            <a:r>
              <a:rPr lang="ru-RU" sz="3100" dirty="0" smtClean="0">
                <a:latin typeface="Times New Roman" panose="02020603050405020304" pitchFamily="18" charset="0"/>
                <a:cs typeface="Times New Roman" panose="02020603050405020304" pitchFamily="18" charset="0"/>
              </a:rPr>
              <a:t> район </a:t>
            </a:r>
            <a:br>
              <a:rPr lang="ru-RU" sz="3100" dirty="0" smtClean="0">
                <a:latin typeface="Times New Roman" panose="02020603050405020304" pitchFamily="18" charset="0"/>
                <a:cs typeface="Times New Roman" panose="02020603050405020304" pitchFamily="18" charset="0"/>
              </a:rPr>
            </a:br>
            <a:r>
              <a:rPr lang="ru-RU" sz="3100" dirty="0" err="1" smtClean="0">
                <a:latin typeface="Times New Roman" panose="02020603050405020304" pitchFamily="18" charset="0"/>
                <a:cs typeface="Times New Roman" panose="02020603050405020304" pitchFamily="18" charset="0"/>
              </a:rPr>
              <a:t>Волокновский</a:t>
            </a:r>
            <a:r>
              <a:rPr lang="ru-RU" sz="3100" dirty="0" smtClean="0">
                <a:latin typeface="Times New Roman" panose="02020603050405020304" pitchFamily="18" charset="0"/>
                <a:cs typeface="Times New Roman" panose="02020603050405020304" pitchFamily="18" charset="0"/>
              </a:rPr>
              <a:t> район </a:t>
            </a:r>
            <a:br>
              <a:rPr lang="ru-RU" sz="3100" dirty="0" smtClean="0">
                <a:latin typeface="Times New Roman" panose="02020603050405020304" pitchFamily="18" charset="0"/>
                <a:cs typeface="Times New Roman" panose="02020603050405020304" pitchFamily="18" charset="0"/>
              </a:rPr>
            </a:br>
            <a:r>
              <a:rPr lang="ru-RU" sz="3100" dirty="0" err="1" smtClean="0">
                <a:latin typeface="Times New Roman" panose="02020603050405020304" pitchFamily="18" charset="0"/>
                <a:cs typeface="Times New Roman" panose="02020603050405020304" pitchFamily="18" charset="0"/>
              </a:rPr>
              <a:t>Валуйский</a:t>
            </a:r>
            <a:r>
              <a:rPr lang="ru-RU" sz="3100" dirty="0" smtClean="0">
                <a:latin typeface="Times New Roman" panose="02020603050405020304" pitchFamily="18" charset="0"/>
                <a:cs typeface="Times New Roman" panose="02020603050405020304" pitchFamily="18" charset="0"/>
              </a:rPr>
              <a:t> </a:t>
            </a:r>
            <a:r>
              <a:rPr lang="ru-RU" sz="3100" dirty="0">
                <a:latin typeface="Times New Roman" panose="02020603050405020304" pitchFamily="18" charset="0"/>
                <a:cs typeface="Times New Roman" panose="02020603050405020304" pitchFamily="18" charset="0"/>
              </a:rPr>
              <a:t>район </a:t>
            </a:r>
            <a:r>
              <a:rPr lang="ru-RU" sz="3100" dirty="0" smtClean="0">
                <a:latin typeface="Times New Roman" panose="02020603050405020304" pitchFamily="18" charset="0"/>
                <a:cs typeface="Times New Roman" panose="02020603050405020304" pitchFamily="18" charset="0"/>
              </a:rPr>
              <a:t/>
            </a:r>
            <a:br>
              <a:rPr lang="ru-RU" sz="3100" dirty="0" smtClean="0">
                <a:latin typeface="Times New Roman" panose="02020603050405020304" pitchFamily="18" charset="0"/>
                <a:cs typeface="Times New Roman" panose="02020603050405020304" pitchFamily="18" charset="0"/>
              </a:rPr>
            </a:br>
            <a:r>
              <a:rPr lang="ru-RU" sz="3100" dirty="0" smtClean="0">
                <a:latin typeface="Times New Roman" panose="02020603050405020304" pitchFamily="18" charset="0"/>
                <a:cs typeface="Times New Roman" panose="02020603050405020304" pitchFamily="18" charset="0"/>
              </a:rPr>
              <a:t> </a:t>
            </a:r>
            <a:r>
              <a:rPr lang="ru-RU" sz="3100" dirty="0" err="1" smtClean="0">
                <a:latin typeface="Times New Roman" panose="02020603050405020304" pitchFamily="18" charset="0"/>
                <a:cs typeface="Times New Roman" panose="02020603050405020304" pitchFamily="18" charset="0"/>
              </a:rPr>
              <a:t>Вейделевский</a:t>
            </a:r>
            <a:r>
              <a:rPr lang="ru-RU" sz="3100" dirty="0" smtClean="0">
                <a:latin typeface="Times New Roman" panose="02020603050405020304" pitchFamily="18" charset="0"/>
                <a:cs typeface="Times New Roman" panose="02020603050405020304" pitchFamily="18" charset="0"/>
              </a:rPr>
              <a:t> район.</a:t>
            </a:r>
            <a:r>
              <a:rPr lang="ru-RU" sz="3100" dirty="0">
                <a:latin typeface="Times New Roman" panose="02020603050405020304" pitchFamily="18" charset="0"/>
                <a:cs typeface="Times New Roman" panose="02020603050405020304" pitchFamily="18" charset="0"/>
              </a:rPr>
              <a:t/>
            </a:r>
            <a:br>
              <a:rPr lang="ru-RU" sz="3100" dirty="0">
                <a:latin typeface="Times New Roman" panose="02020603050405020304" pitchFamily="18" charset="0"/>
                <a:cs typeface="Times New Roman" panose="02020603050405020304" pitchFamily="18" charset="0"/>
              </a:rPr>
            </a:br>
            <a:r>
              <a:rPr lang="ru-RU" dirty="0"/>
              <a:t>Отличительная особенность данных регионов  является юбка и жилет. </a:t>
            </a:r>
            <a:br>
              <a:rPr lang="ru-RU" dirty="0"/>
            </a:br>
            <a:endParaRPr lang="ru-RU" b="1" dirty="0"/>
          </a:p>
        </p:txBody>
      </p:sp>
      <p:pic>
        <p:nvPicPr>
          <p:cNvPr id="4" name="Рисунок 3"/>
          <p:cNvPicPr/>
          <p:nvPr/>
        </p:nvPicPr>
        <p:blipFill rotWithShape="1">
          <a:blip r:embed="rId2"/>
          <a:srcRect l="53288" t="25497" r="30922" b="24942"/>
          <a:stretch/>
        </p:blipFill>
        <p:spPr bwMode="auto">
          <a:xfrm>
            <a:off x="8112034" y="274319"/>
            <a:ext cx="3801292" cy="5956664"/>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rotWithShape="1">
          <a:blip r:embed="rId2"/>
          <a:srcRect l="51156" t="75630" r="31069" b="17549"/>
          <a:stretch/>
        </p:blipFill>
        <p:spPr bwMode="auto">
          <a:xfrm>
            <a:off x="8403259" y="5760719"/>
            <a:ext cx="3218842" cy="7280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8586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elhistory.vov.ru/etn/pics/b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46" y="1149531"/>
            <a:ext cx="2571783" cy="4796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belhistory.vov.ru/etn/pics/bk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829" y="345682"/>
            <a:ext cx="2468880" cy="603024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p:nvPr/>
        </p:nvPicPr>
        <p:blipFill rotWithShape="1">
          <a:blip r:embed="rId4"/>
          <a:srcRect l="53550" t="33352" r="31766" b="15353"/>
          <a:stretch/>
        </p:blipFill>
        <p:spPr bwMode="auto">
          <a:xfrm>
            <a:off x="8750997" y="1150058"/>
            <a:ext cx="2978330" cy="4421488"/>
          </a:xfrm>
          <a:prstGeom prst="rect">
            <a:avLst/>
          </a:prstGeom>
          <a:ln>
            <a:noFill/>
          </a:ln>
          <a:extLst>
            <a:ext uri="{53640926-AAD7-44D8-BBD7-CCE9431645EC}">
              <a14:shadowObscured xmlns:a14="http://schemas.microsoft.com/office/drawing/2010/main"/>
            </a:ext>
          </a:extLst>
        </p:spPr>
      </p:pic>
      <p:pic>
        <p:nvPicPr>
          <p:cNvPr id="2" name="Picture 2" descr="https://www.narodko.ru/file/0001/250/43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539" y="1149531"/>
            <a:ext cx="2474628" cy="483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591132"/>
      </p:ext>
    </p:extLst>
  </p:cSld>
  <p:clrMapOvr>
    <a:masterClrMapping/>
  </p:clrMapOvr>
</p:sld>
</file>

<file path=ppt/theme/theme1.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Базис</Template>
  <TotalTime>335</TotalTime>
  <Words>707</Words>
  <Application>Microsoft Office PowerPoint</Application>
  <PresentationFormat>Широкоэкранный</PresentationFormat>
  <Paragraphs>45</Paragraphs>
  <Slides>33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33</vt:i4>
      </vt:variant>
    </vt:vector>
  </HeadingPairs>
  <TitlesOfParts>
    <vt:vector size="37" baseType="lpstr">
      <vt:lpstr>Arial</vt:lpstr>
      <vt:lpstr>Corbel</vt:lpstr>
      <vt:lpstr>Times New Roman</vt:lpstr>
      <vt:lpstr>Базис</vt:lpstr>
      <vt:lpstr>Народный костюм Белгородчины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Белгородско-Оскольский регион   Губкинский район Новооскольский район Чернянский район  Волокновский район  Валуйский район   Вейделевский район. Отличительная особенность данных регионов  является юбка и жилет.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Мужская одежда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35</cp:revision>
  <dcterms:created xsi:type="dcterms:W3CDTF">2024-04-17T11:58:08Z</dcterms:created>
  <dcterms:modified xsi:type="dcterms:W3CDTF">2024-04-22T08:38:22Z</dcterms:modified>
</cp:coreProperties>
</file>