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63" r:id="rId3"/>
    <p:sldId id="284" r:id="rId4"/>
    <p:sldId id="291" r:id="rId5"/>
    <p:sldId id="268" r:id="rId6"/>
    <p:sldId id="261" r:id="rId7"/>
    <p:sldId id="269" r:id="rId8"/>
    <p:sldId id="265" r:id="rId9"/>
    <p:sldId id="266" r:id="rId10"/>
    <p:sldId id="258" r:id="rId11"/>
    <p:sldId id="292" r:id="rId12"/>
    <p:sldId id="262" r:id="rId13"/>
    <p:sldId id="259" r:id="rId14"/>
    <p:sldId id="278" r:id="rId15"/>
    <p:sldId id="287" r:id="rId16"/>
    <p:sldId id="280" r:id="rId17"/>
    <p:sldId id="286" r:id="rId18"/>
    <p:sldId id="285" r:id="rId19"/>
    <p:sldId id="272" r:id="rId20"/>
    <p:sldId id="273" r:id="rId21"/>
    <p:sldId id="274" r:id="rId22"/>
    <p:sldId id="277" r:id="rId23"/>
    <p:sldId id="289" r:id="rId24"/>
    <p:sldId id="290" r:id="rId25"/>
    <p:sldId id="260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00FF"/>
    <a:srgbClr val="FF0000"/>
    <a:srgbClr val="6699FF"/>
    <a:srgbClr val="00FF00"/>
    <a:srgbClr val="FF0066"/>
    <a:srgbClr val="33CC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31" autoAdjust="0"/>
    <p:restoredTop sz="89326" autoAdjust="0"/>
  </p:normalViewPr>
  <p:slideViewPr>
    <p:cSldViewPr>
      <p:cViewPr varScale="1">
        <p:scale>
          <a:sx n="75" d="100"/>
          <a:sy n="75" d="100"/>
        </p:scale>
        <p:origin x="-1627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A2FBC0F-E948-4E01-BC77-CA8783DFA5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676783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28C0BA-EEEC-4764-AFFD-FDB777533EC8}" type="slidenum">
              <a:rPr lang="ru-RU" smtClean="0"/>
              <a:pPr/>
              <a:t>2</a:t>
            </a:fld>
            <a:endParaRPr lang="ru-RU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1FA36D-A06B-4711-BCC5-479AAC3627F8}" type="slidenum">
              <a:rPr lang="ru-RU" smtClean="0"/>
              <a:pPr/>
              <a:t>6</a:t>
            </a:fld>
            <a:endParaRPr lang="ru-RU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2D0478-B121-4268-BAE9-90E44FFFA688}" type="slidenum">
              <a:rPr lang="ru-RU" smtClean="0"/>
              <a:pPr/>
              <a:t>9</a:t>
            </a:fld>
            <a:endParaRPr lang="ru-RU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5DD558-46DC-46EC-8240-54320CF05D46}" type="slidenum">
              <a:rPr lang="ru-RU" smtClean="0"/>
              <a:pPr/>
              <a:t>10</a:t>
            </a:fld>
            <a:endParaRPr lang="ru-RU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952D3-D1AB-4D28-8175-F2FCF68C10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D46E3-3FC4-4996-8D50-A55138D697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FED2A-6604-4505-84DE-53D62C942D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544A0-840F-46CF-B266-B23A5C6F15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492E6-81BB-4650-B231-FED046DEDC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B9CE6-7D45-423D-83A4-200E4C8B30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89937-1E8A-4E06-866E-F6E5AE32C3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386CAA-8BF2-4DF5-BB85-4A2EAE8109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801825-D4AA-4F76-B62A-755A876C8F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D57E3E-F2A7-4FF0-AB17-1897782A7E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25737-658B-4EF3-9BAB-F29A31A6AC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000">
              <a:srgbClr val="5E9EFF">
                <a:alpha val="68000"/>
              </a:srgb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A93CB6C8-0BCF-4B97-B88E-C932DEA4A7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microsoft.com/office/2007/relationships/media" Target="../media/media1.mp3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microsoft.com/office/2007/relationships/media" Target="../media/media2.mp3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пейзаж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50" name="Text Box 10"/>
          <p:cNvSpPr txBox="1">
            <a:spLocks noChangeArrowheads="1"/>
          </p:cNvSpPr>
          <p:nvPr/>
        </p:nvSpPr>
        <p:spPr bwMode="auto">
          <a:xfrm>
            <a:off x="1366837" y="1340768"/>
            <a:ext cx="7777163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7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Impact" pitchFamily="34" charset="0"/>
              </a:rPr>
              <a:t>Наша </a:t>
            </a:r>
            <a:r>
              <a:rPr lang="ru-RU" sz="7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Impact" pitchFamily="34" charset="0"/>
              </a:rPr>
              <a:t>Родина </a:t>
            </a:r>
            <a:r>
              <a:rPr lang="ru-RU" sz="7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Impact" pitchFamily="34" charset="0"/>
              </a:rPr>
              <a:t>– </a:t>
            </a:r>
          </a:p>
          <a:p>
            <a:pPr algn="ctr"/>
            <a:r>
              <a:rPr lang="ru-RU" sz="7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Impact" pitchFamily="34" charset="0"/>
              </a:rPr>
              <a:t>Россия</a:t>
            </a:r>
            <a:endParaRPr lang="ru-RU" sz="72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blipFill>
                <a:blip r:embed="rId3"/>
                <a:tile tx="0" ty="0" sx="100000" sy="100000" flip="none" algn="tl"/>
              </a:blip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14942" y="5286388"/>
            <a:ext cx="3571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Выполнила: </a:t>
            </a:r>
            <a:r>
              <a:rPr lang="ru-RU" dirty="0" err="1" smtClean="0"/>
              <a:t>Кондрашова.Н.А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6" descr="russ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980728"/>
            <a:ext cx="3744416" cy="45963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971600" y="548680"/>
            <a:ext cx="36004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Герб  России</a:t>
            </a:r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0" y="908050"/>
            <a:ext cx="48244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endParaRPr lang="ru-RU">
              <a:solidFill>
                <a:srgbClr val="0000FF"/>
              </a:solidFill>
            </a:endParaRPr>
          </a:p>
        </p:txBody>
      </p:sp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179512" y="1124744"/>
            <a:ext cx="4834880" cy="4464496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У России величавый</a:t>
            </a:r>
            <a:br>
              <a:rPr lang="ru-RU" sz="3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На гербе орёл двуглавый,</a:t>
            </a:r>
            <a:br>
              <a:rPr lang="ru-RU" sz="3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Чтоб на запад и восток</a:t>
            </a:r>
            <a:br>
              <a:rPr lang="ru-RU" sz="3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Он смотреть бы сразу мог.</a:t>
            </a:r>
            <a:br>
              <a:rPr lang="ru-RU" sz="3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Сильный, мудрый он и гордый.</a:t>
            </a:r>
            <a:br>
              <a:rPr lang="ru-RU" sz="3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Он – России дух свободный.</a:t>
            </a:r>
          </a:p>
          <a:p>
            <a:pPr algn="ctr">
              <a:buNone/>
            </a:pP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800" b="1" i="1" dirty="0" smtClean="0">
                <a:latin typeface="Times New Roman" pitchFamily="18" charset="0"/>
                <a:cs typeface="Times New Roman" pitchFamily="18" charset="0"/>
              </a:rPr>
              <a:t>(В. Степанов)</a:t>
            </a:r>
            <a:endParaRPr lang="ru-RU" sz="3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9108"/>
            <a:ext cx="6552728" cy="6591653"/>
          </a:xfrm>
        </p:spPr>
      </p:pic>
    </p:spTree>
    <p:extLst>
      <p:ext uri="{BB962C8B-B14F-4D97-AF65-F5344CB8AC3E}">
        <p14:creationId xmlns="" xmlns:p14="http://schemas.microsoft.com/office/powerpoint/2010/main" val="267545361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6"/>
          <p:cNvSpPr txBox="1">
            <a:spLocks noChangeArrowheads="1"/>
          </p:cNvSpPr>
          <p:nvPr/>
        </p:nvSpPr>
        <p:spPr bwMode="auto">
          <a:xfrm>
            <a:off x="5292080" y="1102097"/>
            <a:ext cx="3995936" cy="597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Наш флаг имеет прямоугольную форму и состоит из трёх горизонтальных полос. Белый, синий и красный цвета не случайно появились на нашем флаге.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/>
              <a:t>- </a:t>
            </a:r>
            <a:r>
              <a:rPr lang="ru-RU" b="1" dirty="0"/>
              <a:t>белый</a:t>
            </a:r>
            <a:r>
              <a:rPr lang="ru-RU" dirty="0"/>
              <a:t> цвет означает мир, чистоту, непорочность, совершенство;</a:t>
            </a:r>
          </a:p>
          <a:p>
            <a:r>
              <a:rPr lang="ru-RU" dirty="0"/>
              <a:t>- </a:t>
            </a:r>
            <a:r>
              <a:rPr lang="ru-RU" b="1" dirty="0"/>
              <a:t>синий</a:t>
            </a:r>
            <a:r>
              <a:rPr lang="ru-RU" dirty="0"/>
              <a:t> - цвет веры и верности, постоянства;</a:t>
            </a:r>
          </a:p>
          <a:p>
            <a:r>
              <a:rPr lang="ru-RU" dirty="0"/>
              <a:t>- </a:t>
            </a:r>
            <a:r>
              <a:rPr lang="ru-RU" b="1" dirty="0"/>
              <a:t>красный </a:t>
            </a:r>
            <a:r>
              <a:rPr lang="ru-RU" dirty="0"/>
              <a:t>цвет символизирует энергию, силу, кровь, пролитую за Отечество.</a:t>
            </a:r>
          </a:p>
          <a:p>
            <a:pPr algn="ctr"/>
            <a:endParaRPr lang="ru-RU" sz="28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2" name="Text Box 7"/>
          <p:cNvSpPr txBox="1">
            <a:spLocks noChangeArrowheads="1"/>
          </p:cNvSpPr>
          <p:nvPr/>
        </p:nvSpPr>
        <p:spPr bwMode="auto">
          <a:xfrm>
            <a:off x="1835696" y="332656"/>
            <a:ext cx="601882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Государственный флаг</a:t>
            </a:r>
          </a:p>
        </p:txBody>
      </p:sp>
      <p:pic>
        <p:nvPicPr>
          <p:cNvPr id="12293" name="Picture 5" descr="C:\Users\Юлия\Desktop\14339415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1916832"/>
            <a:ext cx="4679439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44008" y="1556792"/>
            <a:ext cx="4499992" cy="452596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2600" dirty="0" smtClean="0">
                <a:solidFill>
                  <a:srgbClr val="FF0000"/>
                </a:solidFill>
              </a:rPr>
              <a:t>   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Гимн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– это торжественная песня или мелодия, она исполняется в торжественных случаях. В его словах прославляется наша Родина. </a:t>
            </a:r>
          </a:p>
          <a:p>
            <a:pPr algn="ctr" eaLnBrk="1" hangingPunct="1">
              <a:buFontTx/>
              <a:buNone/>
            </a:pP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Tx/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Когда исполняется гимн, люди встают, а мужчины должны снять головные уборы.</a:t>
            </a:r>
          </a:p>
        </p:txBody>
      </p:sp>
      <p:sp>
        <p:nvSpPr>
          <p:cNvPr id="1331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ru-RU" sz="6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Гимн России</a:t>
            </a:r>
          </a:p>
        </p:txBody>
      </p:sp>
      <p:pic>
        <p:nvPicPr>
          <p:cNvPr id="13316" name="Picture 2" descr="C:\Users\Пользователь\Desktop\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24744"/>
            <a:ext cx="4537075" cy="55165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Гимн России - ГИМН Российской Федерации! (mp3ostrov.com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244408" y="594283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9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079104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Россия – это </a:t>
            </a:r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многонациональная </a:t>
            </a:r>
            <a:r>
              <a:rPr lang="ru-RU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страна! 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Какие 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национальности в ней проживают? (русские, татары, украинцы, чуваши и  др. национальности).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560" t="28470" r="25895" b="9567"/>
          <a:stretch>
            <a:fillRect/>
          </a:stretch>
        </p:blipFill>
        <p:spPr>
          <a:xfrm>
            <a:off x="1403648" y="1844824"/>
            <a:ext cx="6408712" cy="4839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60555024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60648"/>
            <a:ext cx="8229600" cy="4525963"/>
          </a:xfrm>
        </p:spPr>
        <p:txBody>
          <a:bodyPr/>
          <a:lstStyle/>
          <a:p>
            <a:pPr algn="ctr">
              <a:buNone/>
            </a:pPr>
            <a:endParaRPr lang="ru-RU" sz="2800" dirty="0" smtClean="0"/>
          </a:p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Дружат птицы в вышине,</a:t>
            </a:r>
          </a:p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Дружат рыбы в глубине,</a:t>
            </a:r>
          </a:p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Дружит с небом океан,</a:t>
            </a:r>
          </a:p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Дружат дети разных стран.</a:t>
            </a:r>
          </a:p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Дружат солнце и весна,</a:t>
            </a:r>
            <a:endParaRPr lang="en-US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Дружат звезды и луна,</a:t>
            </a:r>
            <a:endParaRPr lang="en-US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Дружат в море корабли,</a:t>
            </a:r>
            <a:endParaRPr lang="en-US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Дружат дети всей Земли.   </a:t>
            </a:r>
            <a:endParaRPr lang="en-US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en-US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(В.Викторов)</a:t>
            </a:r>
          </a:p>
          <a:p>
            <a:pPr algn="ctr">
              <a:buNone/>
            </a:pPr>
            <a:endParaRPr lang="ru-RU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1196752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Какие пословицы о дружбе вы знаете?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0" y="2406877"/>
            <a:ext cx="9144000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Новых друзей наживай, а старых не забывай.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ru-RU" sz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Ты ,гроза, грозись, а мы – друг за друга держись.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ru-RU" sz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Один за всех и все за одного.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имей сто рублей, а имей сто друзей.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Нет друга – ищи, а нашел – береги.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484613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28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каких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костюмах ходили наши далекие предки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россияне?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Пользователь\Desktop\4..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68760"/>
            <a:ext cx="3330371" cy="5328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 descr="C:\Users\Пользователь\Desktop\0.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268760"/>
            <a:ext cx="3456384" cy="5305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74949172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348880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Ребята, еще у нашей Родины есть другие символы, по которым ее узнают во всем </a:t>
            </a:r>
            <a:r>
              <a:rPr lang="ru-RU" sz="4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мире.</a:t>
            </a:r>
            <a:endParaRPr lang="ru-RU" sz="48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96205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Содержимое 2"/>
          <p:cNvSpPr>
            <a:spLocks noGrp="1"/>
          </p:cNvSpPr>
          <p:nvPr>
            <p:ph idx="1"/>
          </p:nvPr>
        </p:nvSpPr>
        <p:spPr>
          <a:xfrm>
            <a:off x="468313" y="836613"/>
            <a:ext cx="8229600" cy="452596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Все игрушки не простые,</a:t>
            </a:r>
            <a:br>
              <a:rPr lang="ru-RU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 волшебно расписные,</a:t>
            </a:r>
            <a:br>
              <a:rPr lang="ru-RU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Белоснежны, как березки,</a:t>
            </a:r>
            <a:br>
              <a:rPr lang="ru-RU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Кружочки, клеточки, полоски –</a:t>
            </a:r>
            <a:br>
              <a:rPr lang="ru-RU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Простой, казалось бы узор,</a:t>
            </a:r>
            <a:br>
              <a:rPr lang="ru-RU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Но отвести не в силах взор. </a:t>
            </a:r>
          </a:p>
        </p:txBody>
      </p:sp>
      <p:pic>
        <p:nvPicPr>
          <p:cNvPr id="4" name="Picture 6" descr="http://900igr.net/datai/iskusstvo/Dymkovskaja-igrushka.files/0010-014-Kumushki-na-lavochk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0648"/>
            <a:ext cx="4896544" cy="60874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364" name="TextBox 4"/>
          <p:cNvSpPr txBox="1">
            <a:spLocks noChangeArrowheads="1"/>
          </p:cNvSpPr>
          <p:nvPr/>
        </p:nvSpPr>
        <p:spPr bwMode="auto">
          <a:xfrm>
            <a:off x="5796136" y="5373216"/>
            <a:ext cx="29767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Дымковская игрушка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build="p"/>
      <p:bldP spid="1536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0_57786_6cc24f37_XL"/>
          <p:cNvPicPr>
            <a:picLocks noChangeAspect="1" noChangeArrowheads="1"/>
          </p:cNvPicPr>
          <p:nvPr/>
        </p:nvPicPr>
        <p:blipFill>
          <a:blip r:embed="rId3" cstate="print">
            <a:lum bright="-30000"/>
          </a:blip>
          <a:srcRect/>
          <a:stretch>
            <a:fillRect/>
          </a:stretch>
        </p:blipFill>
        <p:spPr bwMode="auto">
          <a:xfrm>
            <a:off x="144016" y="2492896"/>
            <a:ext cx="8892480" cy="41745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Россия - это огромная </a:t>
            </a:r>
            <a:r>
              <a:rPr lang="ru-RU" sz="36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страна!</a:t>
            </a:r>
            <a:endParaRPr lang="ru-RU" sz="3600" b="1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Одна из самых больших в </a:t>
            </a:r>
            <a:r>
              <a:rPr lang="ru-RU" sz="36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мире.</a:t>
            </a:r>
            <a:endParaRPr lang="ru-RU" sz="3600" b="1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6" name="Text Box 7"/>
          <p:cNvSpPr txBox="1">
            <a:spLocks noChangeArrowheads="1"/>
          </p:cNvSpPr>
          <p:nvPr/>
        </p:nvSpPr>
        <p:spPr bwMode="auto">
          <a:xfrm>
            <a:off x="0" y="1125538"/>
            <a:ext cx="91440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30000"/>
              </a:spcBef>
            </a:pPr>
            <a:r>
              <a:rPr lang="ru-RU" sz="2000" dirty="0">
                <a:solidFill>
                  <a:srgbClr val="0000FF"/>
                </a:solidFill>
              </a:rPr>
              <a:t>Когда на одном конце нашей страны люди ложатся спать, на другом начинается утро. На одном конце нашей страны может идти снег, а на другом – припекать солнышко. Чтобы добраться с одного конца на другой на поезде надо ехать 7 дней – неделю, а на самолете лететь почти </a:t>
            </a:r>
            <a:r>
              <a:rPr lang="ru-RU" sz="2000" dirty="0" smtClean="0">
                <a:solidFill>
                  <a:srgbClr val="0000FF"/>
                </a:solidFill>
              </a:rPr>
              <a:t>сутки.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539552" y="548680"/>
            <a:ext cx="8229600" cy="4525963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Ростом разные подружки,</a:t>
            </a:r>
          </a:p>
          <a:p>
            <a:pPr algn="ctr">
              <a:buFontTx/>
              <a:buNone/>
            </a:pPr>
            <a:r>
              <a:rPr lang="ru-RU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Не похожи друг на дружку,</a:t>
            </a:r>
          </a:p>
          <a:p>
            <a:pPr algn="ctr">
              <a:buFontTx/>
              <a:buNone/>
            </a:pPr>
            <a:r>
              <a:rPr lang="ru-RU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Все они сидят друг в дружке, </a:t>
            </a:r>
          </a:p>
          <a:p>
            <a:pPr algn="ctr">
              <a:buFontTx/>
              <a:buNone/>
            </a:pPr>
            <a:r>
              <a:rPr lang="ru-RU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этой молодице</a:t>
            </a:r>
          </a:p>
          <a:p>
            <a:pPr algn="ctr">
              <a:buFontTx/>
              <a:buNone/>
            </a:pPr>
            <a:r>
              <a:rPr lang="ru-RU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Прячутся сестрицы.</a:t>
            </a:r>
          </a:p>
          <a:p>
            <a:pPr algn="ctr">
              <a:buFontTx/>
              <a:buNone/>
            </a:pPr>
            <a:r>
              <a:rPr lang="ru-RU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Каждая сестрица –	</a:t>
            </a:r>
          </a:p>
          <a:p>
            <a:pPr algn="ctr">
              <a:buFontTx/>
              <a:buNone/>
            </a:pPr>
            <a:r>
              <a:rPr lang="ru-RU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Для меньшей – темница. </a:t>
            </a:r>
            <a:endParaRPr lang="ru-RU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0" descr="http://www.goldengrail.ru/i/big/6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36164"/>
            <a:ext cx="7350511" cy="65052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70C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2915816" y="5733256"/>
            <a:ext cx="15335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Матрёшка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build="p"/>
      <p:bldP spid="1638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Содержимое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Снежно – белая посуда, расскажи-ка: ты откуда?</a:t>
            </a:r>
          </a:p>
          <a:p>
            <a:pPr algn="ctr">
              <a:buFontTx/>
              <a:buNone/>
            </a:pPr>
            <a:r>
              <a:rPr lang="ru-RU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Видно, с севера пришла и цветами расцвела:</a:t>
            </a:r>
          </a:p>
          <a:p>
            <a:pPr algn="ctr">
              <a:buFontTx/>
              <a:buNone/>
            </a:pPr>
            <a:r>
              <a:rPr lang="ru-RU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Голубыми, синими, нежными, красивыми. </a:t>
            </a:r>
          </a:p>
        </p:txBody>
      </p:sp>
      <p:pic>
        <p:nvPicPr>
          <p:cNvPr id="4" name="Picture 12" descr="http://semyonfilippov.net/ru/gallery/2d-works/2011/gzh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7632848" cy="57246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030A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6732240" y="5589240"/>
            <a:ext cx="10029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Гжель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build="p"/>
      <p:bldP spid="174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Users\Юлия\Desktop\xocfhcbgfl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4642627" cy="6336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148064" y="2924944"/>
            <a:ext cx="38164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Какое дерево является символом России?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Галина\Desktop\a7ff94f2c5a6770911a108f9e43faed759b2c11546002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8911"/>
            <a:ext cx="7380312" cy="6839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Detskiy-ans-Na-gore-to-kalina(muzofon.com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6416" y="587727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52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692696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Очень много слов на свете, 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Как снежинок  у зимы,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Но возьмем, к примеру, эти :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Слово «Я» и слово «Мы».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«Я» на свете одиноко,                        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 «Я» не очень много прока.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Одному или одной трудно справиться с бедой.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Слово «Мы» сильней, чем «Я».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 Семья, и мы – Друзья!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Мы – Народ, и мы – Едины,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Вместе мы непобедимы !!! </a:t>
            </a: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( В. Орлов)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0" y="2276872"/>
            <a:ext cx="9144000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Молодцы!!!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340768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ru-RU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НАШ ДОМ</a:t>
            </a:r>
          </a:p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 карте мира не найдешь</a:t>
            </a:r>
            <a:endParaRPr lang="en-US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Тот дом, в котором ты живешь,</a:t>
            </a:r>
          </a:p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 даже улицы родной</a:t>
            </a:r>
            <a:endParaRPr lang="en-US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Мы не найдем на карте той.</a:t>
            </a:r>
            <a:endParaRPr lang="en-US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Но мы всегда на ней найдем</a:t>
            </a:r>
            <a:endParaRPr lang="en-US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Свою страну – наш общий дом.</a:t>
            </a:r>
            <a:endParaRPr lang="en-US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en-US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(В.Степанов)</a:t>
            </a:r>
          </a:p>
          <a:p>
            <a:pPr>
              <a:buNone/>
            </a:pPr>
            <a:endParaRPr lang="ru-RU" sz="5400" dirty="0" smtClean="0"/>
          </a:p>
          <a:p>
            <a:pPr marL="0" indent="0" algn="ctr">
              <a:buNone/>
            </a:pPr>
            <a:endParaRPr lang="ru-RU" sz="54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14274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ru-RU" sz="4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Если мы живем в России, как нас всех можно назвать одним словом?</a:t>
            </a:r>
            <a:endParaRPr lang="ru-RU" sz="48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3648" y="4365104"/>
            <a:ext cx="69088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МЫ – РОССИЯНЕ!!!</a:t>
            </a:r>
            <a:endParaRPr lang="ru-RU" sz="5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60648"/>
            <a:ext cx="9144000" cy="4525963"/>
          </a:xfrm>
        </p:spPr>
        <p:txBody>
          <a:bodyPr/>
          <a:lstStyle/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ru-RU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Наша Родина – Россия. 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ru-RU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Страна, в которой мы родились, живём. 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ru-RU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Родина у каждого человека одна!</a:t>
            </a:r>
          </a:p>
          <a:p>
            <a:pPr algn="ctr" eaLnBrk="1" hangingPunct="1">
              <a:buFontTx/>
              <a:buNone/>
            </a:pPr>
            <a:endParaRPr lang="ru-RU" sz="48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Tx/>
              <a:buNone/>
            </a:pPr>
            <a:r>
              <a:rPr lang="ru-RU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Как называется столица России?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1" name="Picture 5" descr="Картинка 36 из 21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971600" y="548680"/>
            <a:ext cx="6985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Москва – столица России</a:t>
            </a:r>
          </a:p>
        </p:txBody>
      </p:sp>
      <p:sp>
        <p:nvSpPr>
          <p:cNvPr id="7172" name="Text Box 6"/>
          <p:cNvSpPr txBox="1">
            <a:spLocks noChangeArrowheads="1"/>
          </p:cNvSpPr>
          <p:nvPr/>
        </p:nvSpPr>
        <p:spPr bwMode="auto">
          <a:xfrm>
            <a:off x="1331640" y="1196752"/>
            <a:ext cx="511333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Москва – это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Красная площадь</a:t>
            </a:r>
            <a:r>
              <a:rPr lang="ru-RU" sz="2400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2400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Москва – это башни Кремля,</a:t>
            </a:r>
          </a:p>
          <a:p>
            <a:pPr algn="ctr"/>
            <a:r>
              <a:rPr lang="ru-RU" sz="2400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Москва – это сердце России,</a:t>
            </a:r>
          </a:p>
          <a:p>
            <a:pPr algn="ctr"/>
            <a:r>
              <a:rPr lang="ru-RU" sz="2400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Которое любит </a:t>
            </a:r>
            <a:r>
              <a:rPr lang="ru-RU" sz="2400" b="1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тебя.</a:t>
            </a:r>
            <a:endParaRPr lang="ru-RU" sz="2400" b="1" dirty="0">
              <a:solidFill>
                <a:schemeClr val="accent4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332037"/>
            <a:ext cx="9144000" cy="45259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Кто является президентом Российской Федерации?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Президент России В.В.Путин</a:t>
            </a:r>
          </a:p>
        </p:txBody>
      </p:sp>
      <p:pic>
        <p:nvPicPr>
          <p:cNvPr id="9219" name="Picture 7" descr="putin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412776"/>
            <a:ext cx="4105275" cy="5040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ru-RU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Символы России</a:t>
            </a:r>
          </a:p>
        </p:txBody>
      </p:sp>
      <p:pic>
        <p:nvPicPr>
          <p:cNvPr id="4" name="Picture 3" descr="C:\Documents and Settings\Admin\Рабочий стол\j0400812-12130845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924944"/>
            <a:ext cx="2952750" cy="2663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Documents and Settings\Admin\Рабочий стол\97857140098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4633" y="2924944"/>
            <a:ext cx="2592387" cy="2735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Documents and Settings\Admin\Рабочий стол\3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7383" y="2924944"/>
            <a:ext cx="2376487" cy="280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46" name="Text Box 7"/>
          <p:cNvSpPr txBox="1">
            <a:spLocks noChangeArrowheads="1"/>
          </p:cNvSpPr>
          <p:nvPr/>
        </p:nvSpPr>
        <p:spPr bwMode="auto">
          <a:xfrm>
            <a:off x="395536" y="1412776"/>
            <a:ext cx="820896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Что относится к символам России?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</TotalTime>
  <Words>562</Words>
  <Application>Microsoft Office PowerPoint</Application>
  <PresentationFormat>Экран (4:3)</PresentationFormat>
  <Paragraphs>104</Paragraphs>
  <Slides>25</Slides>
  <Notes>4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Президент России В.В.Путин</vt:lpstr>
      <vt:lpstr>Символы России</vt:lpstr>
      <vt:lpstr>Слайд 10</vt:lpstr>
      <vt:lpstr>Слайд 11</vt:lpstr>
      <vt:lpstr>Слайд 12</vt:lpstr>
      <vt:lpstr>Гимн России</vt:lpstr>
      <vt:lpstr> Россия – это многонациональная страна!   Какие национальности в ней проживают? (русские, татары, украинцы, чуваши и  др. национальности). </vt:lpstr>
      <vt:lpstr>Слайд 15</vt:lpstr>
      <vt:lpstr>Какие пословицы о дружбе вы знаете?</vt:lpstr>
      <vt:lpstr>В каких костюмах ходили наши далекие предки россияне? 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MoBIL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Andrey</dc:creator>
  <cp:lastModifiedBy>1</cp:lastModifiedBy>
  <cp:revision>47</cp:revision>
  <dcterms:created xsi:type="dcterms:W3CDTF">2013-02-05T20:37:06Z</dcterms:created>
  <dcterms:modified xsi:type="dcterms:W3CDTF">2023-09-03T19:16:38Z</dcterms:modified>
</cp:coreProperties>
</file>