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9" r:id="rId1"/>
  </p:sldMasterIdLst>
  <p:sldIdLst>
    <p:sldId id="324" r:id="rId2"/>
    <p:sldId id="325" r:id="rId3"/>
    <p:sldId id="258" r:id="rId4"/>
    <p:sldId id="318" r:id="rId5"/>
    <p:sldId id="290" r:id="rId6"/>
    <p:sldId id="317" r:id="rId7"/>
    <p:sldId id="319" r:id="rId8"/>
    <p:sldId id="305" r:id="rId9"/>
    <p:sldId id="265" r:id="rId10"/>
    <p:sldId id="266" r:id="rId11"/>
    <p:sldId id="267" r:id="rId12"/>
    <p:sldId id="270" r:id="rId13"/>
    <p:sldId id="271" r:id="rId14"/>
    <p:sldId id="268" r:id="rId15"/>
    <p:sldId id="269" r:id="rId16"/>
    <p:sldId id="272" r:id="rId17"/>
    <p:sldId id="273" r:id="rId18"/>
    <p:sldId id="296" r:id="rId19"/>
    <p:sldId id="299" r:id="rId20"/>
    <p:sldId id="320" r:id="rId21"/>
    <p:sldId id="298" r:id="rId22"/>
    <p:sldId id="302" r:id="rId23"/>
    <p:sldId id="322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6600"/>
    <a:srgbClr val="800080"/>
    <a:srgbClr val="660033"/>
    <a:srgbClr val="008000"/>
    <a:srgbClr val="006600"/>
    <a:srgbClr val="0033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D03485-CE09-40E4-8ED7-760EE48693BC}" type="datetimeFigureOut">
              <a:rPr lang="ru-RU" smtClean="0"/>
              <a:pPr>
                <a:defRPr/>
              </a:pPr>
              <a:t>03.12.2020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5508BA-8741-4943-8AE1-4AA5C99A61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A4302B-5415-4C16-A2DB-5C2D52E72208}" type="datetimeFigureOut">
              <a:rPr lang="ru-RU" smtClean="0"/>
              <a:pPr>
                <a:defRPr/>
              </a:pPr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DAE96-CC95-40E5-9940-7F6BA83C95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F4442D-6F43-4B62-8C78-47DA1433EC19}" type="datetimeFigureOut">
              <a:rPr lang="ru-RU" smtClean="0"/>
              <a:pPr>
                <a:defRPr/>
              </a:pPr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383347-E27C-40D8-AE7C-0256251324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2A8180-38D1-4735-A866-B6C519B75EF0}" type="datetimeFigureOut">
              <a:rPr lang="ru-RU" smtClean="0"/>
              <a:pPr>
                <a:defRPr/>
              </a:pPr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8D1DD-2E92-4EC9-9CCB-8FC3341762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E02309-2453-45DF-AEA9-12D49176F936}" type="datetimeFigureOut">
              <a:rPr lang="ru-RU" smtClean="0"/>
              <a:pPr>
                <a:defRPr/>
              </a:pPr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47A799E1-15EA-4BFE-A809-2290542B55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BBC4BB-674B-4BE0-B5C6-9E0F6BCC1B5C}" type="datetimeFigureOut">
              <a:rPr lang="ru-RU" smtClean="0"/>
              <a:pPr>
                <a:defRPr/>
              </a:pPr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65A14-EFC1-4DB9-A7E0-0E9C49E73C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C72C17-D250-4B4E-9C0D-F1D5667A3F5D}" type="datetimeFigureOut">
              <a:rPr lang="ru-RU" smtClean="0"/>
              <a:pPr>
                <a:defRPr/>
              </a:pPr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9A75C0-BE8F-425E-9D9E-09C076AEE1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55A015-5AD2-4BCF-A542-761151AE8E43}" type="datetimeFigureOut">
              <a:rPr lang="ru-RU" smtClean="0"/>
              <a:pPr>
                <a:defRPr/>
              </a:pPr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5F822-6F8F-43D5-B795-CEDF7642D9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0A0C59-1EA5-4A46-AD9C-7DEC97AF0C01}" type="datetimeFigureOut">
              <a:rPr lang="ru-RU" smtClean="0"/>
              <a:pPr>
                <a:defRPr/>
              </a:pPr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3551F2-35FC-436A-B2CA-844BD601E02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F11299-98E5-4BF9-9C53-006CED3C2E6A}" type="datetimeFigureOut">
              <a:rPr lang="ru-RU" smtClean="0"/>
              <a:pPr>
                <a:defRPr/>
              </a:pPr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791AB2-C3A8-4A59-AE9C-9DBAC10809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1347BB-1976-4E99-99DE-722B41E16847}" type="datetimeFigureOut">
              <a:rPr lang="ru-RU" smtClean="0"/>
              <a:pPr>
                <a:defRPr/>
              </a:pPr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D90E4-631F-4703-9C88-51EB9C56CD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1CF8ED82-5EF8-4EA8-8E32-062C4560CB40}" type="datetimeFigureOut">
              <a:rPr lang="ru-RU" smtClean="0"/>
              <a:pPr>
                <a:defRPr/>
              </a:pPr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5236B01E-73C3-4D43-BC69-8CDB267674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7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Муниципальное бюджетное учреждение  дополнительного образования «Центр  внешкольной работы»</a:t>
            </a:r>
            <a:r>
              <a:rPr lang="ru-RU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Индивидуальный образовательный маршрут</a:t>
            </a:r>
          </a:p>
          <a:p>
            <a:pPr algn="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Петренко Н.В</a:t>
            </a:r>
          </a:p>
          <a:p>
            <a:pPr algn="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Зав.отделом «Художественное творчество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педагог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дополнительного образования.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60350"/>
            <a:ext cx="7415213" cy="12604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smtClean="0"/>
              <a:t>Первый этап «…»</a:t>
            </a:r>
            <a:br>
              <a:rPr lang="ru-RU" sz="2800" b="1" smtClean="0"/>
            </a:br>
            <a:r>
              <a:rPr lang="ru-RU" sz="2800" b="1" smtClean="0"/>
              <a:t>Методики диагностики уровня развития способностей и одаренности</a:t>
            </a:r>
          </a:p>
        </p:txBody>
      </p:sp>
      <p:sp useBgFill="1"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424863" cy="4895850"/>
          </a:xfrm>
        </p:spPr>
        <p:txBody>
          <a:bodyPr/>
          <a:lstStyle/>
          <a:p>
            <a:pPr eaLnBrk="1" hangingPunct="1"/>
            <a:r>
              <a:rPr lang="ru-RU" sz="2000" b="1" dirty="0" smtClean="0"/>
              <a:t>Тесты </a:t>
            </a:r>
            <a:r>
              <a:rPr lang="ru-RU" sz="2000" b="1" dirty="0" err="1" smtClean="0"/>
              <a:t>креативности</a:t>
            </a:r>
            <a:r>
              <a:rPr lang="ru-RU" sz="2000" b="1" dirty="0" smtClean="0"/>
              <a:t>;</a:t>
            </a:r>
          </a:p>
          <a:p>
            <a:pPr eaLnBrk="1" hangingPunct="1"/>
            <a:r>
              <a:rPr lang="ru-RU" sz="2000" b="1" dirty="0" smtClean="0"/>
              <a:t>Методики, направленные на выявление организаторских способностей;</a:t>
            </a:r>
          </a:p>
          <a:p>
            <a:pPr eaLnBrk="1" hangingPunct="1"/>
            <a:r>
              <a:rPr lang="ru-RU" sz="2000" b="1" dirty="0" smtClean="0"/>
              <a:t>Тест </a:t>
            </a:r>
            <a:r>
              <a:rPr lang="ru-RU" sz="2000" b="1" dirty="0" err="1" smtClean="0"/>
              <a:t>креативного</a:t>
            </a:r>
            <a:r>
              <a:rPr lang="ru-RU" sz="2000" b="1" dirty="0" smtClean="0"/>
              <a:t> потенциала;</a:t>
            </a:r>
          </a:p>
          <a:p>
            <a:pPr eaLnBrk="1" hangingPunct="1"/>
            <a:r>
              <a:rPr lang="ru-RU" sz="2000" b="1" dirty="0" smtClean="0"/>
              <a:t>Тест когнитивных умений;</a:t>
            </a:r>
          </a:p>
          <a:p>
            <a:r>
              <a:rPr lang="ru-RU" sz="2000" b="1" dirty="0" smtClean="0"/>
              <a:t>Методика использования личной карточки одаренного ребенка или ребенка с ОВЗ;</a:t>
            </a:r>
          </a:p>
          <a:p>
            <a:r>
              <a:rPr lang="ru-RU" sz="2000" b="1" dirty="0" smtClean="0"/>
              <a:t> Анкета для родителей;</a:t>
            </a:r>
          </a:p>
          <a:p>
            <a:pPr eaLnBrk="1" hangingPunct="1"/>
            <a:r>
              <a:rPr lang="ru-RU" sz="2000" b="1" dirty="0" smtClean="0"/>
              <a:t>Пожелания обучающегося;</a:t>
            </a:r>
          </a:p>
          <a:p>
            <a:r>
              <a:rPr lang="ru-RU" sz="2000" b="1" dirty="0" smtClean="0"/>
              <a:t>Шкала детских способностей Маккарти;</a:t>
            </a:r>
          </a:p>
          <a:p>
            <a:pPr eaLnBrk="1" hangingPunct="1"/>
            <a:r>
              <a:rPr lang="ru-RU" sz="2000" b="1" dirty="0" smtClean="0"/>
              <a:t>И другие.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Второй этап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Исходя из результатов диагностики, педагог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    </a:t>
            </a:r>
            <a:r>
              <a:rPr lang="ru-RU" b="1" dirty="0" smtClean="0"/>
              <a:t>(для одаренных детей) совместно с воспитанником и его родителями определяет </a:t>
            </a:r>
            <a:r>
              <a:rPr lang="ru-RU" b="1" i="1" dirty="0" smtClean="0"/>
              <a:t>цели и задачи </a:t>
            </a:r>
            <a:r>
              <a:rPr lang="ru-RU" b="1" dirty="0" smtClean="0"/>
              <a:t>маршрута,( для детей с ОВЗ) с </a:t>
            </a:r>
            <a:r>
              <a:rPr lang="ru-RU" b="1" dirty="0" err="1" smtClean="0"/>
              <a:t>ПМПк</a:t>
            </a:r>
            <a:r>
              <a:rPr lang="ru-RU" b="1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2400"/>
            <a:ext cx="7343775" cy="1600200"/>
          </a:xfrm>
        </p:spPr>
        <p:txBody>
          <a:bodyPr/>
          <a:lstStyle/>
          <a:p>
            <a:pPr eaLnBrk="1" hangingPunct="1"/>
            <a:r>
              <a:rPr lang="ru-RU" sz="3200" b="1" i="1" smtClean="0"/>
              <a:t>Третий этап </a:t>
            </a:r>
            <a:br>
              <a:rPr lang="ru-RU" sz="3200" b="1" i="1" smtClean="0"/>
            </a:br>
            <a:r>
              <a:rPr lang="ru-RU" sz="3200" smtClean="0"/>
              <a:t>«Разработка учебно-тематического плана»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28800"/>
            <a:ext cx="7913687" cy="3832225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ru-RU" sz="2800" dirty="0" smtClean="0"/>
              <a:t>	</a:t>
            </a:r>
          </a:p>
          <a:p>
            <a:pPr eaLnBrk="1" hangingPunct="1">
              <a:buFontTx/>
              <a:buNone/>
            </a:pPr>
            <a:r>
              <a:rPr lang="ru-RU" sz="2800" dirty="0" smtClean="0"/>
              <a:t>	</a:t>
            </a:r>
            <a:r>
              <a:rPr lang="ru-RU" sz="2800" b="1" dirty="0" smtClean="0"/>
              <a:t>Педагогу необходимо совместно с </a:t>
            </a:r>
            <a:r>
              <a:rPr lang="ru-RU" sz="2800" b="1" dirty="0" err="1" smtClean="0"/>
              <a:t>ПМПк</a:t>
            </a:r>
            <a:r>
              <a:rPr lang="ru-RU" sz="2800" b="1" dirty="0" smtClean="0"/>
              <a:t>, педагогом –</a:t>
            </a:r>
            <a:r>
              <a:rPr lang="ru-RU" sz="2800" b="1" dirty="0" err="1" smtClean="0"/>
              <a:t>психолагом</a:t>
            </a:r>
            <a:r>
              <a:rPr lang="ru-RU" sz="2800" b="1" dirty="0" smtClean="0"/>
              <a:t>, (для детей с ОВЗ),обучающимися и родителями, (для одарённых детей) подобрать темы занятий дополнительно к темам из базовой программы, опираясь на интересы обучающегося, его возможности и поставленные цели.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52400"/>
            <a:ext cx="7632700" cy="1600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smtClean="0"/>
              <a:t>Четвертый этап</a:t>
            </a:r>
            <a:br>
              <a:rPr lang="ru-RU" sz="2400" b="1" i="1" smtClean="0"/>
            </a:br>
            <a:r>
              <a:rPr lang="ru-RU" sz="2800" b="1" smtClean="0"/>
              <a:t>«Определение содержания, формы занятий, приемов и методов, формы определения итогов»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28800"/>
            <a:ext cx="8208962" cy="3976688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ru-RU" sz="2800" dirty="0" smtClean="0"/>
              <a:t>	Каждый ребенок неповторим, но существует много черт характерных для большинства детей.</a:t>
            </a:r>
          </a:p>
          <a:p>
            <a:pPr eaLnBrk="1" hangingPunct="1">
              <a:buFontTx/>
              <a:buNone/>
            </a:pPr>
            <a:r>
              <a:rPr lang="ru-RU" sz="2800" dirty="0" smtClean="0"/>
              <a:t>	Учитывая эти особенности, можно очертить круг методов и технологий образовательной деятельности, которая проходит в рамках индивидуального образовательного маршрута для детей с ОВЗ или одаренных детей.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b="1" i="1" smtClean="0"/>
              <a:t>Пятый этап </a:t>
            </a:r>
            <a:r>
              <a:rPr lang="ru-RU" sz="4000" smtClean="0"/>
              <a:t>- «Определение времени»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828800"/>
            <a:ext cx="7913687" cy="36576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ru-RU" dirty="0" smtClean="0"/>
              <a:t>	</a:t>
            </a:r>
          </a:p>
          <a:p>
            <a:pPr eaLnBrk="1" hangingPunct="1">
              <a:buFontTx/>
              <a:buNone/>
            </a:pPr>
            <a:r>
              <a:rPr lang="ru-RU" dirty="0" smtClean="0"/>
              <a:t>	</a:t>
            </a:r>
            <a:r>
              <a:rPr lang="ru-RU" sz="3600" dirty="0" smtClean="0"/>
              <a:t>В индивидуальном порядке по согласованию с родителями и самим обучающимся срок действия маршрута определяется в соответствии с поставленными целями и задачами.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52400"/>
            <a:ext cx="7777162" cy="212447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i="1" dirty="0" smtClean="0"/>
              <a:t>Шестой этап </a:t>
            </a:r>
            <a:br>
              <a:rPr lang="ru-RU" sz="3200" b="1" i="1" dirty="0" smtClean="0"/>
            </a:br>
            <a:r>
              <a:rPr lang="ru-RU" sz="3200" b="1" dirty="0" smtClean="0"/>
              <a:t>«Определение роли родителей обучающегося в реализации маршрута»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916113"/>
            <a:ext cx="8058150" cy="39608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z="3600" dirty="0" smtClean="0"/>
              <a:t>	</a:t>
            </a:r>
          </a:p>
          <a:p>
            <a:pPr marL="0" indent="361950" eaLnBrk="1" hangingPunct="1">
              <a:buFontTx/>
              <a:buNone/>
              <a:defRPr/>
            </a:pPr>
            <a:r>
              <a:rPr lang="ru-RU" sz="3600" dirty="0" smtClean="0"/>
              <a:t>Он предусматривает участие родителей в разработке маршрута, определении целей в совместной деятельности со своим ребенком.</a:t>
            </a:r>
          </a:p>
          <a:p>
            <a:pPr eaLnBrk="1" hangingPunct="1">
              <a:buFontTx/>
              <a:buNone/>
              <a:defRPr/>
            </a:pPr>
            <a:r>
              <a:rPr lang="ru-RU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52400"/>
            <a:ext cx="7705725" cy="1600200"/>
          </a:xfrm>
        </p:spPr>
        <p:txBody>
          <a:bodyPr/>
          <a:lstStyle/>
          <a:p>
            <a:pPr eaLnBrk="1" hangingPunct="1"/>
            <a:r>
              <a:rPr lang="ru-RU" sz="3200" b="1" i="1" smtClean="0"/>
              <a:t>Седьмой этап</a:t>
            </a:r>
            <a:br>
              <a:rPr lang="ru-RU" sz="3200" b="1" i="1" smtClean="0"/>
            </a:br>
            <a:r>
              <a:rPr lang="ru-RU" sz="3200" b="1" smtClean="0"/>
              <a:t>«Интеграция с другими специалистами»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828800"/>
            <a:ext cx="8208962" cy="41925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4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	</a:t>
            </a:r>
            <a:r>
              <a:rPr lang="ru-RU" sz="2800" smtClean="0"/>
              <a:t>Проанализировав результаты диагностики и исходя из содержания учебно-тематического плана, необходимо решить нужно ли для достижения поставленной цели привлечь к работе с данным обучающимся других специалистов.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400" smtClean="0"/>
              <a:t>	</a:t>
            </a: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2656"/>
            <a:ext cx="8229600" cy="1800200"/>
          </a:xfrm>
        </p:spPr>
        <p:txBody>
          <a:bodyPr>
            <a:noAutofit/>
          </a:bodyPr>
          <a:lstStyle/>
          <a:p>
            <a:pPr eaLnBrk="1" hangingPunct="1"/>
            <a:r>
              <a:rPr lang="ru-RU" sz="3600" b="1" i="1" dirty="0" smtClean="0"/>
              <a:t>Восьмой этап</a:t>
            </a:r>
            <a:br>
              <a:rPr lang="ru-RU" sz="3600" b="1" i="1" dirty="0" smtClean="0"/>
            </a:br>
            <a:r>
              <a:rPr lang="ru-RU" sz="3600" b="1" dirty="0" smtClean="0"/>
              <a:t>«Определение способов оценки и самооценки успехов обучающегося»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76872"/>
            <a:ext cx="7696200" cy="396044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ru-RU" dirty="0" smtClean="0"/>
          </a:p>
          <a:p>
            <a:pPr eaLnBrk="1" hangingPunct="1">
              <a:lnSpc>
                <a:spcPct val="90000"/>
              </a:lnSpc>
            </a:pPr>
            <a:r>
              <a:rPr lang="ru-RU" sz="3600" dirty="0" smtClean="0"/>
              <a:t>Способ оценки и самооценки успехов выбирает педагог совместно с обучающимся.</a:t>
            </a:r>
          </a:p>
          <a:p>
            <a:pPr eaLnBrk="1" hangingPunct="1">
              <a:lnSpc>
                <a:spcPct val="90000"/>
              </a:lnSpc>
            </a:pPr>
            <a:endParaRPr lang="ru-RU" sz="3600" dirty="0" smtClean="0"/>
          </a:p>
          <a:p>
            <a:pPr eaLnBrk="1" hangingPunct="1">
              <a:lnSpc>
                <a:spcPct val="90000"/>
              </a:lnSpc>
            </a:pPr>
            <a:r>
              <a:rPr lang="ru-RU" sz="3600" dirty="0" smtClean="0"/>
              <a:t>Проводить оценку успехов на каждом этапе освоения маршрута.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468313" y="152400"/>
            <a:ext cx="7088187" cy="1600200"/>
          </a:xfrm>
        </p:spPr>
        <p:txBody>
          <a:bodyPr/>
          <a:lstStyle/>
          <a:p>
            <a:r>
              <a:rPr lang="ru-RU" sz="3200" b="1" smtClean="0"/>
              <a:t>Индивидуальный образовательный маршрут обучения</a:t>
            </a:r>
            <a:endParaRPr lang="ru-RU" sz="32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828800"/>
            <a:ext cx="8215313" cy="38147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Титульный лист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Пояснительная записка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Учебный план ИОМ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Календарно-тематический план ИОМ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 smtClean="0"/>
              <a:t>Учебно-методические средства обучения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9038"/>
          </a:xfrm>
        </p:spPr>
        <p:txBody>
          <a:bodyPr/>
          <a:lstStyle/>
          <a:p>
            <a:r>
              <a:rPr lang="ru-RU" smtClean="0"/>
              <a:t>Пояснительная записка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484313"/>
            <a:ext cx="8497888" cy="4002087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  <a:defRPr/>
            </a:pP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актуальность, педагогическая целесообразность;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цель и задачи;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сроки реализации ИОМ;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формы и режим занятий;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ru-R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ожидаемые результаты и способы их проверки </a:t>
            </a:r>
            <a:r>
              <a:rPr lang="ru-RU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(знать/понимать, уметь).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Program Files\Microsoft Office\MEDIA\CAGCAT10\j02849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786" y="4293096"/>
            <a:ext cx="3657600" cy="198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124745"/>
            <a:ext cx="7175351" cy="3024336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Индивидуальный образовательный маршрут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09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Индивидуальный учебный план </a:t>
            </a:r>
            <a:r>
              <a:rPr lang="ru-RU" dirty="0" smtClean="0"/>
              <a:t>(ИУП)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совокупность учебных курсов (разделов, тем) образовательной программы, видов и форм занятий,  для освоения учебного плана.       В отличие от </a:t>
            </a:r>
            <a:r>
              <a:rPr lang="ru-RU" dirty="0" err="1" smtClean="0"/>
              <a:t>общеразвивающей</a:t>
            </a:r>
            <a:r>
              <a:rPr lang="ru-RU" dirty="0" smtClean="0"/>
              <a:t> программы, которая предусматривает групповую форму реализации, ИОМ предназначен для конкретного учащегося, поэтому и описываются его особенности, с учетом которых строится образовательный процесс.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i="1" smtClean="0"/>
              <a:t>Учебно-методические средства обучения</a:t>
            </a:r>
            <a:endParaRPr lang="ru-RU" smtClean="0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учебные, методические пособия для педагога и обучающегося (дидактический, информационный, справочный материал на различных носителях, оборудование и т. д.);</a:t>
            </a:r>
          </a:p>
          <a:p>
            <a:pPr eaLnBrk="1" hangingPunct="1"/>
            <a:r>
              <a:rPr lang="ru-RU" smtClean="0"/>
              <a:t>список основной и дополнительной </a:t>
            </a:r>
            <a:r>
              <a:rPr lang="ru-RU" b="1" i="1" smtClean="0"/>
              <a:t>литературы.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ru-RU" dirty="0" smtClean="0"/>
          </a:p>
          <a:p>
            <a:pPr algn="ctr" eaLnBrk="1" hangingPunct="1">
              <a:buFontTx/>
              <a:buNone/>
            </a:pPr>
            <a:endParaRPr lang="ru-RU" dirty="0" smtClean="0"/>
          </a:p>
          <a:p>
            <a:pPr algn="ctr" eaLnBrk="1" hangingPunct="1">
              <a:buFontTx/>
              <a:buNone/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1455" y="332656"/>
            <a:ext cx="850502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/>
            <a:r>
              <a:rPr lang="ru-RU" sz="60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Желаю </a:t>
            </a:r>
            <a:r>
              <a:rPr lang="ru-RU" sz="6000" b="1" dirty="0" smtClean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всем </a:t>
            </a:r>
            <a:r>
              <a:rPr lang="ru-RU" sz="6000" b="1" dirty="0">
                <a:ln w="1905"/>
                <a:solidFill>
                  <a:schemeClr val="accent1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успехов!</a:t>
            </a:r>
          </a:p>
        </p:txBody>
      </p:sp>
      <p:pic>
        <p:nvPicPr>
          <p:cNvPr id="4098" name="Picture 2" descr="bez / VFL.Ru это, фотохостинг без регистрации, и быстрый хостинг изображений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5616" y="2348880"/>
            <a:ext cx="6336704" cy="4301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14147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0.00295 -0.02914 L -0.00295 -0.1013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09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900" b="1" dirty="0" smtClean="0"/>
              <a:t>Индивидуальный образовательный маршрут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dirty="0" smtClean="0"/>
              <a:t>	</a:t>
            </a:r>
          </a:p>
          <a:p>
            <a:pPr eaLnBrk="1" hangingPunct="1">
              <a:buFontTx/>
              <a:buNone/>
            </a:pPr>
            <a:r>
              <a:rPr lang="ru-RU" dirty="0" smtClean="0"/>
              <a:t>	</a:t>
            </a:r>
            <a:r>
              <a:rPr lang="ru-RU" sz="3200" dirty="0" smtClean="0"/>
              <a:t>это образовательная программа, предназначенная для обучения одного конкретного воспитанника, направленная на развитие его индивидуальных способностей.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Основополагающим законодательным актом, регулирующим процесс образования детей с ОВЗ, является Федеральный закон от 29 декабря 2012 г. N 273-ФЗ "Об образовании в Российской Федерации«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4000" b="1" dirty="0" smtClean="0">
                <a:latin typeface="+mn-lt"/>
                <a:ea typeface="+mn-ea"/>
                <a:cs typeface="+mn-cs"/>
              </a:rPr>
              <a:t>Индивидуальный образовательный маршрут </a:t>
            </a:r>
            <a:endParaRPr lang="ru-RU" sz="4000" b="1" dirty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 dirty="0" smtClean="0"/>
              <a:t>Определяется: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образовательными потребностями,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индивидуальными способностями,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возможностями  обучающегося (уровень готовности к освоению программы).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58417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Times New Roman"/>
                <a:cs typeface="Times New Roman"/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 smtClean="0">
                <a:latin typeface="Arial"/>
                <a:ea typeface="Times New Roman"/>
                <a:cs typeface="Times New Roman"/>
              </a:rPr>
              <a:t>образовательная база 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(знания, которыми обучающийся владеет);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3200" dirty="0" smtClean="0">
                <a:latin typeface="Arial"/>
                <a:ea typeface="Times New Roman"/>
                <a:cs typeface="Times New Roman"/>
              </a:rPr>
              <a:t>психическое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 и физическое </a:t>
            </a:r>
            <a:r>
              <a:rPr lang="ru-RU" i="1" dirty="0" smtClean="0">
                <a:latin typeface="Arial"/>
                <a:ea typeface="Times New Roman"/>
                <a:cs typeface="Times New Roman"/>
              </a:rPr>
              <a:t>состояние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 обучающегося;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 smtClean="0">
                <a:latin typeface="Arial"/>
                <a:ea typeface="Times New Roman"/>
                <a:cs typeface="Times New Roman"/>
              </a:rPr>
              <a:t>личностные качества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, особенности характера ребенка (умение работать в команде и индивидуально, вид памяти, социальная активность, </a:t>
            </a:r>
            <a:r>
              <a:rPr lang="ru-RU" dirty="0" err="1" smtClean="0">
                <a:latin typeface="Arial"/>
                <a:ea typeface="Times New Roman"/>
                <a:cs typeface="Times New Roman"/>
              </a:rPr>
              <a:t>мотивированность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 и т.д.)</a:t>
            </a:r>
            <a:endParaRPr lang="ru-RU" sz="3200" dirty="0" smtClean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 smtClean="0">
                <a:latin typeface="Arial"/>
                <a:ea typeface="Times New Roman"/>
                <a:cs typeface="Times New Roman"/>
              </a:rPr>
              <a:t>возраст;</a:t>
            </a:r>
            <a:endParaRPr lang="ru-RU" sz="3200" i="1" dirty="0" smtClean="0"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 smtClean="0">
                <a:latin typeface="Arial"/>
                <a:ea typeface="Times New Roman"/>
                <a:cs typeface="Times New Roman"/>
              </a:rPr>
              <a:t>социальный аспект </a:t>
            </a:r>
            <a:r>
              <a:rPr lang="ru-RU" dirty="0" smtClean="0">
                <a:latin typeface="Arial"/>
                <a:ea typeface="Times New Roman"/>
                <a:cs typeface="Times New Roman"/>
              </a:rPr>
              <a:t>(пожелания родителей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"/>
                <a:ea typeface="Times New Roman"/>
                <a:cs typeface="Times New Roman"/>
              </a:rPr>
              <a:t>).</a:t>
            </a:r>
            <a:endParaRPr lang="ru-RU" sz="3200" dirty="0" smtClean="0">
              <a:solidFill>
                <a:schemeClr val="accent2">
                  <a:lumMod val="50000"/>
                </a:schemeClr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620688"/>
            <a:ext cx="73448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Arial Black" panose="020B0A04020102020204" pitchFamily="34" charset="0"/>
                <a:ea typeface="Times New Roman"/>
                <a:cs typeface="Times New Roman"/>
              </a:rPr>
              <a:t>Индивидуальные особенности обучающегося: 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52400"/>
            <a:ext cx="7200900" cy="1044575"/>
          </a:xfrm>
        </p:spPr>
        <p:txBody>
          <a:bodyPr/>
          <a:lstStyle/>
          <a:p>
            <a:pPr algn="ctr">
              <a:defRPr/>
            </a:pPr>
            <a:r>
              <a:rPr lang="ru-RU" sz="4000" dirty="0" smtClean="0"/>
              <a:t>Разработка ИОМ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341438"/>
            <a:ext cx="8058150" cy="4144962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dirty="0" smtClean="0"/>
              <a:t>Определяется комплексом факторов:</a:t>
            </a:r>
          </a:p>
          <a:p>
            <a:pPr>
              <a:buFontTx/>
              <a:buNone/>
            </a:pPr>
            <a:endParaRPr lang="ru-RU" sz="2800" dirty="0" smtClean="0"/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особенностями</a:t>
            </a:r>
            <a:r>
              <a:rPr lang="ru-RU" sz="2400" dirty="0" smtClean="0"/>
              <a:t>, интересами и потребностями самого ребенка и его родителей в достижении необходимого образовательного результата;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возможностями</a:t>
            </a:r>
            <a:r>
              <a:rPr lang="ru-RU" sz="2400" dirty="0" smtClean="0"/>
              <a:t> удовлетворить образовательные потребности одаренной личности или ребенка с ОВЗ;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ресурсными возможностями</a:t>
            </a:r>
            <a:r>
              <a:rPr lang="ru-RU" sz="2400" dirty="0" smtClean="0"/>
              <a:t>.</a:t>
            </a:r>
          </a:p>
          <a:p>
            <a:pPr>
              <a:buFontTx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3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«</a:t>
            </a:r>
            <a:r>
              <a:rPr lang="ru-RU" sz="3200" b="1" i="1" dirty="0" smtClean="0"/>
              <a:t>структура ИОМ</a:t>
            </a:r>
            <a:r>
              <a:rPr lang="ru-RU" sz="3200" b="1" dirty="0" smtClean="0"/>
              <a:t>»(компоненты, содержание компонентов)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268760"/>
            <a:ext cx="7696200" cy="5184576"/>
          </a:xfrm>
        </p:spPr>
        <p:txBody>
          <a:bodyPr>
            <a:normAutofit fontScale="92500"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Целевой</a:t>
            </a:r>
            <a:r>
              <a:rPr lang="ru-RU" sz="2800" dirty="0" smtClean="0"/>
              <a:t>- постановка целей, определение задач образовательной работы</a:t>
            </a:r>
            <a:endParaRPr lang="ru-RU" sz="2800" dirty="0" smtClean="0">
              <a:solidFill>
                <a:srgbClr val="0000CC"/>
              </a:solidFill>
            </a:endParaRP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Содержательный</a:t>
            </a:r>
            <a:r>
              <a:rPr lang="ru-RU" sz="2800" dirty="0" smtClean="0"/>
              <a:t> -</a:t>
            </a:r>
            <a:r>
              <a:rPr lang="ru-RU" sz="2400" dirty="0" smtClean="0"/>
              <a:t>отбор содержания программного материала на основе образовательной программы</a:t>
            </a:r>
          </a:p>
          <a:p>
            <a:r>
              <a:rPr lang="ru-RU" sz="2800" dirty="0" smtClean="0">
                <a:solidFill>
                  <a:srgbClr val="0000CC"/>
                </a:solidFill>
              </a:rPr>
              <a:t>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Технологический</a:t>
            </a:r>
            <a:r>
              <a:rPr lang="ru-RU" sz="2800" dirty="0" smtClean="0"/>
              <a:t> - </a:t>
            </a:r>
            <a:r>
              <a:rPr lang="ru-RU" sz="2400" dirty="0" smtClean="0"/>
              <a:t>специальные педагогические технологии, методы, методики, системы обучения и воспитания с учетом индивидуальных особенностей ребенка</a:t>
            </a:r>
          </a:p>
          <a:p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Диагностический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ru-RU" sz="2800" dirty="0" smtClean="0">
                <a:solidFill>
                  <a:srgbClr val="0000CC"/>
                </a:solidFill>
              </a:rPr>
              <a:t> </a:t>
            </a:r>
            <a:r>
              <a:rPr lang="ru-RU" sz="2400" dirty="0" smtClean="0"/>
              <a:t>определение системы диагностического сопровождения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Результативный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ru-RU" sz="2400" dirty="0" smtClean="0">
                <a:solidFill>
                  <a:srgbClr val="0000CC"/>
                </a:solidFill>
              </a:rPr>
              <a:t> </a:t>
            </a:r>
            <a:r>
              <a:rPr lang="ru-RU" sz="2400" dirty="0" smtClean="0"/>
              <a:t>формулируются ожидаемые результаты, сроки их достижения и критерии оценки эффективности реализуемых мероприятий</a:t>
            </a:r>
            <a:endParaRPr lang="ru-RU" sz="24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52400"/>
            <a:ext cx="7272337" cy="1600200"/>
          </a:xfrm>
        </p:spPr>
        <p:txBody>
          <a:bodyPr/>
          <a:lstStyle/>
          <a:p>
            <a:pPr eaLnBrk="1" hangingPunct="1"/>
            <a:r>
              <a:rPr lang="ru-RU" sz="3200" dirty="0" smtClean="0"/>
              <a:t>Схема построения индивидуального образовательного маршрута</a:t>
            </a:r>
            <a:endParaRPr lang="ru-RU" sz="4000" dirty="0" smtClean="0"/>
          </a:p>
        </p:txBody>
      </p:sp>
      <p:sp useBgFill="1"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828800"/>
            <a:ext cx="8497888" cy="4695825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b="1" dirty="0" smtClean="0"/>
              <a:t>Диагностика уровня развития и степени выраженности личностных качеств обучающегося.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b="1" dirty="0" smtClean="0"/>
              <a:t>Определение целей и задач.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b="1" dirty="0" smtClean="0"/>
              <a:t>Разработка учебно-тематического плана </a:t>
            </a:r>
            <a:r>
              <a:rPr lang="ru-RU" sz="1800" b="1" i="1" dirty="0" smtClean="0"/>
              <a:t>(отбор тематики, определение  предполагаемого конечного результата и формы его представления)</a:t>
            </a:r>
            <a:r>
              <a:rPr lang="ru-RU" sz="2400" b="1" dirty="0" smtClean="0"/>
              <a:t>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b="1" dirty="0" smtClean="0"/>
              <a:t>Определение содержания.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b="1" dirty="0" smtClean="0"/>
              <a:t>Определение времени.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b="1" dirty="0" smtClean="0"/>
              <a:t>Определение роли родителей.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b="1" dirty="0" smtClean="0"/>
              <a:t>Интеграция с другими специалистами.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ru-RU" sz="2400" b="1" dirty="0" smtClean="0"/>
              <a:t>Определение способов оценки успехов обучающегося.</a:t>
            </a:r>
          </a:p>
          <a:p>
            <a:pPr marL="457200" indent="-457200" eaLnBrk="1" hangingPunct="1">
              <a:lnSpc>
                <a:spcPct val="90000"/>
              </a:lnSpc>
            </a:pPr>
            <a:endParaRPr lang="ru-RU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1358</TotalTime>
  <Words>527</Words>
  <Application>Microsoft Office PowerPoint</Application>
  <PresentationFormat>Экран (4:3)</PresentationFormat>
  <Paragraphs>105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Апекс</vt:lpstr>
      <vt:lpstr>Муниципальное бюджетное учреждение  дополнительного образования «Центр  внешкольной работы» </vt:lpstr>
      <vt:lpstr>Индивидуальный образовательный маршрут </vt:lpstr>
      <vt:lpstr>Индивидуальный образовательный маршрут</vt:lpstr>
      <vt:lpstr>Слайд 4</vt:lpstr>
      <vt:lpstr>Индивидуальный образовательный маршрут </vt:lpstr>
      <vt:lpstr> </vt:lpstr>
      <vt:lpstr>Разработка ИОМ </vt:lpstr>
      <vt:lpstr>«структура ИОМ»(компоненты, содержание компонентов) </vt:lpstr>
      <vt:lpstr>Схема построения индивидуального образовательного маршрута</vt:lpstr>
      <vt:lpstr>Первый этап «…» Методики диагностики уровня развития способностей и одаренности</vt:lpstr>
      <vt:lpstr>Второй этап</vt:lpstr>
      <vt:lpstr>Третий этап  «Разработка учебно-тематического плана»</vt:lpstr>
      <vt:lpstr>Четвертый этап «Определение содержания, формы занятий, приемов и методов, формы определения итогов»</vt:lpstr>
      <vt:lpstr>Пятый этап - «Определение времени»</vt:lpstr>
      <vt:lpstr>Шестой этап  «Определение роли родителей обучающегося в реализации маршрута»</vt:lpstr>
      <vt:lpstr>Седьмой этап «Интеграция с другими специалистами»</vt:lpstr>
      <vt:lpstr>Восьмой этап «Определение способов оценки и самооценки успехов обучающегося»</vt:lpstr>
      <vt:lpstr>Индивидуальный образовательный маршрут обучения</vt:lpstr>
      <vt:lpstr>Пояснительная записка</vt:lpstr>
      <vt:lpstr>Индивидуальный учебный план (ИУП)</vt:lpstr>
      <vt:lpstr>Учебно-методические средства обучения</vt:lpstr>
      <vt:lpstr>Слайд 22</vt:lpstr>
      <vt:lpstr>Слайд 23</vt:lpstr>
    </vt:vector>
  </TitlesOfParts>
  <Company>семья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Индивидуальный образовательный маршрут</dc:title>
  <dc:creator>саша</dc:creator>
  <cp:lastModifiedBy>Киселев ОА</cp:lastModifiedBy>
  <cp:revision>98</cp:revision>
  <dcterms:created xsi:type="dcterms:W3CDTF">2009-09-09T18:36:33Z</dcterms:created>
  <dcterms:modified xsi:type="dcterms:W3CDTF">2020-12-03T04:20:50Z</dcterms:modified>
</cp:coreProperties>
</file>