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19"/>
  </p:notesMasterIdLst>
  <p:sldIdLst>
    <p:sldId id="279" r:id="rId2"/>
    <p:sldId id="294" r:id="rId3"/>
    <p:sldId id="287" r:id="rId4"/>
    <p:sldId id="280" r:id="rId5"/>
    <p:sldId id="293" r:id="rId6"/>
    <p:sldId id="274" r:id="rId7"/>
    <p:sldId id="295" r:id="rId8"/>
    <p:sldId id="297" r:id="rId9"/>
    <p:sldId id="296" r:id="rId10"/>
    <p:sldId id="271" r:id="rId11"/>
    <p:sldId id="301" r:id="rId12"/>
    <p:sldId id="299" r:id="rId13"/>
    <p:sldId id="302" r:id="rId14"/>
    <p:sldId id="300" r:id="rId15"/>
    <p:sldId id="303" r:id="rId16"/>
    <p:sldId id="304" r:id="rId17"/>
    <p:sldId id="30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A30"/>
    <a:srgbClr val="EB67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73B8DC-152D-4862-8E0F-EC1D84376C33}" v="2" dt="2022-05-24T07:29:21.073"/>
    <p1510:client id="{3DDDC3A9-4BB5-4801-BB94-92317599784C}" v="131" dt="2022-05-24T07:28:01.821"/>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5697" autoAdjust="0"/>
  </p:normalViewPr>
  <p:slideViewPr>
    <p:cSldViewPr snapToGrid="0">
      <p:cViewPr varScale="1">
        <p:scale>
          <a:sx n="110" d="100"/>
          <a:sy n="110" d="100"/>
        </p:scale>
        <p:origin x="56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7.6239971772396373E-2"/>
          <c:y val="4.4861391929187228E-2"/>
          <c:w val="0.72640748031496061"/>
          <c:h val="0.6717644399655941"/>
        </c:manualLayout>
      </c:layout>
      <c:bar3DChart>
        <c:barDir val="col"/>
        <c:grouping val="stacked"/>
        <c:varyColors val="0"/>
        <c:ser>
          <c:idx val="1"/>
          <c:order val="0"/>
          <c:tx>
            <c:strRef>
              <c:f>Лист1!$C$1</c:f>
              <c:strCache>
                <c:ptCount val="1"/>
                <c:pt idx="0">
                  <c:v>Ряд 2</c:v>
                </c:pt>
              </c:strCache>
            </c:strRef>
          </c:tx>
          <c:invertIfNegative val="0"/>
          <c:dPt>
            <c:idx val="3"/>
            <c:invertIfNegative val="0"/>
            <c:bubble3D val="0"/>
            <c:spPr>
              <a:solidFill>
                <a:schemeClr val="accent1"/>
              </a:solidFill>
              <a:ln w="25400" cap="flat" cmpd="sng" algn="ctr">
                <a:solidFill>
                  <a:schemeClr val="accent1">
                    <a:shade val="50000"/>
                  </a:schemeClr>
                </a:solidFill>
                <a:prstDash val="solid"/>
              </a:ln>
              <a:effectLst/>
            </c:spPr>
            <c:extLst>
              <c:ext xmlns:c16="http://schemas.microsoft.com/office/drawing/2014/chart" uri="{C3380CC4-5D6E-409C-BE32-E72D297353CC}">
                <c16:uniqueId val="{00000000-1B88-4CD7-B4A9-08AA8FC90402}"/>
              </c:ext>
            </c:extLst>
          </c:dPt>
          <c:cat>
            <c:strRef>
              <c:f>Лист1!$A$2:$A$5</c:f>
              <c:strCache>
                <c:ptCount val="4"/>
                <c:pt idx="2">
                  <c:v>Категория 3</c:v>
                </c:pt>
                <c:pt idx="3">
                  <c:v>Категория 4</c:v>
                </c:pt>
              </c:strCache>
            </c:strRef>
          </c:cat>
          <c:val>
            <c:numRef>
              <c:f>Лист1!$C$2:$C$5</c:f>
              <c:numCache>
                <c:formatCode>General</c:formatCode>
                <c:ptCount val="4"/>
                <c:pt idx="2">
                  <c:v>1.8</c:v>
                </c:pt>
                <c:pt idx="3">
                  <c:v>2.8</c:v>
                </c:pt>
              </c:numCache>
            </c:numRef>
          </c:val>
          <c:extLst>
            <c:ext xmlns:c16="http://schemas.microsoft.com/office/drawing/2014/chart" uri="{C3380CC4-5D6E-409C-BE32-E72D297353CC}">
              <c16:uniqueId val="{00000001-1B88-4CD7-B4A9-08AA8FC90402}"/>
            </c:ext>
          </c:extLst>
        </c:ser>
        <c:dLbls>
          <c:showLegendKey val="0"/>
          <c:showVal val="0"/>
          <c:showCatName val="0"/>
          <c:showSerName val="0"/>
          <c:showPercent val="0"/>
          <c:showBubbleSize val="0"/>
        </c:dLbls>
        <c:gapWidth val="150"/>
        <c:shape val="cylinder"/>
        <c:axId val="74080256"/>
        <c:axId val="74457856"/>
        <c:axId val="0"/>
      </c:bar3DChart>
      <c:catAx>
        <c:axId val="74080256"/>
        <c:scaling>
          <c:orientation val="minMax"/>
        </c:scaling>
        <c:delete val="1"/>
        <c:axPos val="b"/>
        <c:numFmt formatCode="General" sourceLinked="0"/>
        <c:majorTickMark val="out"/>
        <c:minorTickMark val="none"/>
        <c:tickLblPos val="none"/>
        <c:crossAx val="74457856"/>
        <c:crosses val="autoZero"/>
        <c:auto val="1"/>
        <c:lblAlgn val="ctr"/>
        <c:lblOffset val="100"/>
        <c:noMultiLvlLbl val="0"/>
      </c:catAx>
      <c:valAx>
        <c:axId val="74457856"/>
        <c:scaling>
          <c:orientation val="minMax"/>
        </c:scaling>
        <c:delete val="1"/>
        <c:axPos val="l"/>
        <c:majorGridlines/>
        <c:numFmt formatCode="General" sourceLinked="1"/>
        <c:majorTickMark val="out"/>
        <c:minorTickMark val="none"/>
        <c:tickLblPos val="none"/>
        <c:crossAx val="74080256"/>
        <c:crosses val="autoZero"/>
        <c:crossBetween val="between"/>
      </c:valAx>
    </c:plotArea>
    <c:legend>
      <c:legendPos val="r"/>
      <c:legendEntry>
        <c:idx val="0"/>
        <c:delete val="1"/>
      </c:legendEntry>
      <c:legendEntry>
        <c:idx val="2"/>
        <c:delete val="1"/>
      </c:legendEntry>
      <c:legendEntry>
        <c:idx val="3"/>
        <c:delete val="1"/>
      </c:legendEntry>
      <c:overlay val="0"/>
    </c:legend>
    <c:plotVisOnly val="1"/>
    <c:dispBlanksAs val="gap"/>
    <c:showDLblsOverMax val="0"/>
  </c:chart>
  <c:txPr>
    <a:bodyPr/>
    <a:lstStyle/>
    <a:p>
      <a:pPr>
        <a:defRPr sz="1800"/>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2378DB-71D0-4572-AE88-7870334DD9F8}" type="datetimeFigureOut">
              <a:rPr lang="ru-RU" smtClean="0"/>
              <a:pPr/>
              <a:t>05.03.2025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157A1B-B0C6-4A8B-A5C7-06739BE5C8D0}" type="slidenum">
              <a:rPr lang="ru-RU" smtClean="0"/>
              <a:pPr/>
              <a:t>‹#›</a:t>
            </a:fld>
            <a:endParaRPr lang="ru-RU"/>
          </a:p>
        </p:txBody>
      </p:sp>
    </p:spTree>
    <p:extLst>
      <p:ext uri="{BB962C8B-B14F-4D97-AF65-F5344CB8AC3E}">
        <p14:creationId xmlns:p14="http://schemas.microsoft.com/office/powerpoint/2010/main" val="25168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8157A1B-B0C6-4A8B-A5C7-06739BE5C8D0}" type="slidenum">
              <a:rPr lang="ru-RU" smtClean="0"/>
              <a:pPr/>
              <a:t>8</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8157A1B-B0C6-4A8B-A5C7-06739BE5C8D0}"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5399B3A-4783-467A-A4B0-12ED3CAC417D}" type="datetime1">
              <a:rPr lang="ru-RU" smtClean="0"/>
              <a:pPr/>
              <a:t>05.03.2025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0B628CD-A3DA-44B0-9A7C-4932452BB85D}" type="datetime1">
              <a:rPr lang="ru-RU" smtClean="0"/>
              <a:pPr/>
              <a:t>05.03.2025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BFBA7C1-66B7-45A8-BBF2-581E670FBEA3}" type="datetime1">
              <a:rPr lang="ru-RU" smtClean="0"/>
              <a:pPr/>
              <a:t>05.03.2025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A1D83EF-BC87-4345-ABC1-7457B1C06AA5}" type="datetime1">
              <a:rPr lang="ru-RU" smtClean="0"/>
              <a:pPr/>
              <a:t>05.03.2025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27F535C-A5E3-437E-BA4A-23D365E9FDE3}" type="datetime1">
              <a:rPr lang="ru-RU" smtClean="0"/>
              <a:pPr/>
              <a:t>05.03.2025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E3A9CA6-62FF-4E20-97B7-823A19501076}" type="datetime1">
              <a:rPr lang="ru-RU" smtClean="0"/>
              <a:pPr/>
              <a:t>05.03.2025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DC19C-03DA-4066-9FF7-D0BF1BC6D6F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D426024-E235-48CE-BEAD-4CAD1C73F890}" type="datetime1">
              <a:rPr lang="ru-RU" smtClean="0"/>
              <a:pPr/>
              <a:t>05.03.2025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85DC19C-03DA-4066-9FF7-D0BF1BC6D6F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C933037-BBDF-4F13-9B2B-1D2C3A1C017F}" type="datetime1">
              <a:rPr lang="ru-RU" smtClean="0"/>
              <a:pPr/>
              <a:t>05.03.2025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85DC19C-03DA-4066-9FF7-D0BF1BC6D6F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5217D7D-0D7F-4851-8C55-2772F7781D60}" type="datetime1">
              <a:rPr lang="ru-RU" smtClean="0"/>
              <a:pPr/>
              <a:t>05.03.2025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85DC19C-03DA-4066-9FF7-D0BF1BC6D6F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9EE136D-762F-488B-9AF2-BF347C4AE287}" type="datetime1">
              <a:rPr lang="ru-RU" smtClean="0"/>
              <a:pPr/>
              <a:t>05.03.2025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DC19C-03DA-4066-9FF7-D0BF1BC6D6F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CB533A2-A912-4B64-AF87-3742277E42DF}" type="datetime1">
              <a:rPr lang="ru-RU" smtClean="0"/>
              <a:pPr/>
              <a:t>05.03.2025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DC19C-03DA-4066-9FF7-D0BF1BC6D6F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E3F06-30FF-4D5A-ACBE-48DE22DDE35F}" type="datetime1">
              <a:rPr lang="ru-RU" smtClean="0"/>
              <a:pPr/>
              <a:t>05.03.2025</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DC19C-03DA-4066-9FF7-D0BF1BC6D6F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vcht.center/reestr-teatrov/" TargetMode="External"/><Relationship Id="rId2" Type="http://schemas.openxmlformats.org/officeDocument/2006/relationships/hyperlink" Target="https://drive.google.com/drive/folders/1mqDTEJINjzj8l3pOSj59VmHRuFComI7m?usp=shari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5A59F003-E00A-43F9-91DC-CC54E3B874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5" descr="Кинотеатрные места рядом с лестница">
            <a:extLst>
              <a:ext uri="{FF2B5EF4-FFF2-40B4-BE49-F238E27FC236}">
                <a16:creationId xmlns:a16="http://schemas.microsoft.com/office/drawing/2014/main" id="{A0010CDE-0190-E45E-29CF-08D6E5AECCEC}"/>
              </a:ext>
            </a:extLst>
          </p:cNvPr>
          <p:cNvPicPr>
            <a:picLocks noChangeAspect="1"/>
          </p:cNvPicPr>
          <p:nvPr/>
        </p:nvPicPr>
        <p:blipFill rotWithShape="1">
          <a:blip r:embed="rId2" cstate="print"/>
          <a:srcRect l="9091" t="17466" b="5925"/>
          <a:stretch/>
        </p:blipFill>
        <p:spPr>
          <a:xfrm>
            <a:off x="20" y="10"/>
            <a:ext cx="12191980" cy="6857990"/>
          </a:xfrm>
          <a:prstGeom prst="rect">
            <a:avLst/>
          </a:prstGeom>
        </p:spPr>
      </p:pic>
      <p:sp>
        <p:nvSpPr>
          <p:cNvPr id="46" name="Rectangle 45">
            <a:extLst>
              <a:ext uri="{FF2B5EF4-FFF2-40B4-BE49-F238E27FC236}">
                <a16:creationId xmlns:a16="http://schemas.microsoft.com/office/drawing/2014/main" id="{D74A4382-E3AD-430A-9A1F-DFA3E0E77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D74707FE-69CC-22F8-4F41-02FBD0DC477D}"/>
              </a:ext>
            </a:extLst>
          </p:cNvPr>
          <p:cNvSpPr>
            <a:spLocks noGrp="1"/>
          </p:cNvSpPr>
          <p:nvPr>
            <p:ph type="title"/>
          </p:nvPr>
        </p:nvSpPr>
        <p:spPr>
          <a:xfrm>
            <a:off x="404553" y="3890356"/>
            <a:ext cx="9078562" cy="2510444"/>
          </a:xfrm>
        </p:spPr>
        <p:txBody>
          <a:bodyPr vert="horz" lIns="91440" tIns="45720" rIns="91440" bIns="45720" rtlCol="0" anchor="b">
            <a:normAutofit/>
          </a:bodyPr>
          <a:lstStyle/>
          <a:p>
            <a:r>
              <a:rPr lang="ru-RU" b="1" dirty="0" smtClean="0"/>
              <a:t>Создание </a:t>
            </a:r>
            <a:r>
              <a:rPr lang="ru-RU" b="1" dirty="0" err="1" smtClean="0"/>
              <a:t>ш</a:t>
            </a:r>
            <a:r>
              <a:rPr lang="en-US" b="1" dirty="0" err="1" smtClean="0"/>
              <a:t>кольны</a:t>
            </a:r>
            <a:r>
              <a:rPr lang="ru-RU" b="1" dirty="0" err="1" smtClean="0"/>
              <a:t>х</a:t>
            </a:r>
            <a:r>
              <a:rPr lang="en-US" b="1" dirty="0" smtClean="0"/>
              <a:t> </a:t>
            </a:r>
            <a:r>
              <a:rPr lang="ru-RU" b="1" dirty="0" smtClean="0"/>
              <a:t> </a:t>
            </a:r>
            <a:r>
              <a:rPr lang="en-US" b="1" dirty="0" err="1" smtClean="0"/>
              <a:t>театр</a:t>
            </a:r>
            <a:r>
              <a:rPr lang="ru-RU" b="1" dirty="0" err="1" smtClean="0"/>
              <a:t>ов</a:t>
            </a:r>
            <a:r>
              <a:rPr lang="ru-RU" b="1" dirty="0" smtClean="0"/>
              <a:t>  </a:t>
            </a:r>
            <a:r>
              <a:rPr lang="ru-RU" b="1" dirty="0" err="1" smtClean="0"/>
              <a:t>Саракташский</a:t>
            </a:r>
            <a:r>
              <a:rPr lang="ru-RU" b="1" dirty="0" smtClean="0"/>
              <a:t> </a:t>
            </a:r>
            <a:r>
              <a:rPr lang="ru-RU" b="1" dirty="0" smtClean="0"/>
              <a:t>район</a:t>
            </a:r>
            <a:br>
              <a:rPr lang="ru-RU" b="1" dirty="0" smtClean="0"/>
            </a:br>
            <a:r>
              <a:rPr lang="ru-RU" sz="2800" b="1" dirty="0" err="1" smtClean="0"/>
              <a:t>зав.отделом</a:t>
            </a:r>
            <a:r>
              <a:rPr lang="ru-RU" sz="2800" b="1" dirty="0" smtClean="0"/>
              <a:t> </a:t>
            </a:r>
            <a:r>
              <a:rPr lang="ru-RU" sz="2800" b="1" dirty="0">
                <a:solidFill>
                  <a:prstClr val="white"/>
                </a:solidFill>
              </a:rPr>
              <a:t>МБУДО ЦВР </a:t>
            </a:r>
            <a:r>
              <a:rPr lang="ru-RU" sz="2800" b="1" dirty="0" err="1">
                <a:solidFill>
                  <a:prstClr val="white"/>
                </a:solidFill>
              </a:rPr>
              <a:t>Саракташский</a:t>
            </a:r>
            <a:r>
              <a:rPr lang="ru-RU" sz="2800" b="1">
                <a:solidFill>
                  <a:prstClr val="white"/>
                </a:solidFill>
              </a:rPr>
              <a:t> </a:t>
            </a:r>
            <a:r>
              <a:rPr lang="ru-RU" sz="2800" b="1" smtClean="0">
                <a:solidFill>
                  <a:prstClr val="white"/>
                </a:solidFill>
              </a:rPr>
              <a:t>район</a:t>
            </a:r>
            <a:r>
              <a:rPr lang="ru-RU" sz="2800" b="1"/>
              <a:t>:</a:t>
            </a:r>
            <a:r>
              <a:rPr lang="ru-RU" sz="2800" b="1" smtClean="0"/>
              <a:t> </a:t>
            </a:r>
            <a:br>
              <a:rPr lang="ru-RU" sz="2800" b="1" smtClean="0"/>
            </a:br>
            <a:r>
              <a:rPr lang="ru-RU" sz="2800" b="1" smtClean="0"/>
              <a:t>Петренко </a:t>
            </a:r>
            <a:r>
              <a:rPr lang="ru-RU" sz="2800" b="1" dirty="0" smtClean="0"/>
              <a:t>Н.В</a:t>
            </a:r>
            <a:r>
              <a:rPr lang="ru-RU" sz="2800" b="1" smtClean="0"/>
              <a:t>. </a:t>
            </a:r>
            <a:endParaRPr lang="en-US" sz="2800" b="1" dirty="0"/>
          </a:p>
        </p:txBody>
      </p:sp>
      <p:sp>
        <p:nvSpPr>
          <p:cNvPr id="4" name="Номер слайда 3">
            <a:extLst>
              <a:ext uri="{FF2B5EF4-FFF2-40B4-BE49-F238E27FC236}">
                <a16:creationId xmlns:a16="http://schemas.microsoft.com/office/drawing/2014/main" id="{98EDC099-1AEC-C9BD-C442-B1A0635CDE47}"/>
              </a:ext>
            </a:extLst>
          </p:cNvPr>
          <p:cNvSpPr>
            <a:spLocks noGrp="1"/>
          </p:cNvSpPr>
          <p:nvPr>
            <p:ph type="sldNum" sz="quarter" idx="12"/>
          </p:nvPr>
        </p:nvSpPr>
        <p:spPr>
          <a:xfrm>
            <a:off x="9041199" y="6356350"/>
            <a:ext cx="2743200" cy="365125"/>
          </a:xfrm>
        </p:spPr>
        <p:txBody>
          <a:bodyPr vert="horz" lIns="91440" tIns="45720" rIns="91440" bIns="45720" rtlCol="0" anchor="ctr">
            <a:normAutofit/>
          </a:bodyPr>
          <a:lstStyle/>
          <a:p>
            <a:pPr defTabSz="914400">
              <a:spcAft>
                <a:spcPts val="600"/>
              </a:spcAft>
              <a:defRPr/>
            </a:pPr>
            <a:fld id="{285DC19C-03DA-4066-9FF7-D0BF1BC6D6F6}" type="slidenum">
              <a:rPr lang="en-US" smtClean="0">
                <a:solidFill>
                  <a:schemeClr val="tx1"/>
                </a:solidFill>
                <a:latin typeface="Calibri" panose="020F0502020204030204"/>
              </a:rPr>
              <a:pPr defTabSz="914400">
                <a:spcAft>
                  <a:spcPts val="600"/>
                </a:spcAft>
                <a:defRPr/>
              </a:pPr>
              <a:t>1</a:t>
            </a:fld>
            <a:endParaRPr lang="en-US">
              <a:solidFill>
                <a:schemeClr val="tx1"/>
              </a:solidFill>
              <a:latin typeface="Calibri" panose="020F0502020204030204"/>
            </a:endParaRPr>
          </a:p>
        </p:txBody>
      </p:sp>
    </p:spTree>
    <p:extLst>
      <p:ext uri="{BB962C8B-B14F-4D97-AF65-F5344CB8AC3E}">
        <p14:creationId xmlns:p14="http://schemas.microsoft.com/office/powerpoint/2010/main" val="369857858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4146433D-2B13-7221-7725-863674A12FB6}"/>
              </a:ext>
            </a:extLst>
          </p:cNvPr>
          <p:cNvSpPr>
            <a:spLocks noGrp="1"/>
          </p:cNvSpPr>
          <p:nvPr>
            <p:ph type="title"/>
          </p:nvPr>
        </p:nvSpPr>
        <p:spPr>
          <a:xfrm>
            <a:off x="5297762" y="329184"/>
            <a:ext cx="6251110" cy="1783080"/>
          </a:xfrm>
        </p:spPr>
        <p:txBody>
          <a:bodyPr anchor="b">
            <a:normAutofit fontScale="90000"/>
          </a:bodyPr>
          <a:lstStyle/>
          <a:p>
            <a:r>
              <a:rPr lang="ru-RU" sz="3600" b="1" dirty="0" smtClean="0">
                <a:solidFill>
                  <a:schemeClr val="accent2">
                    <a:lumMod val="75000"/>
                  </a:schemeClr>
                </a:solidFill>
              </a:rPr>
              <a:t>Открытие школьных </a:t>
            </a:r>
            <a:r>
              <a:rPr lang="ru-RU" sz="3600" b="1" dirty="0" err="1" smtClean="0">
                <a:solidFill>
                  <a:schemeClr val="accent2">
                    <a:lumMod val="75000"/>
                  </a:schemeClr>
                </a:solidFill>
              </a:rPr>
              <a:t>медиацентров</a:t>
            </a:r>
            <a:r>
              <a:rPr lang="ru-RU" sz="3600" b="1" dirty="0" smtClean="0">
                <a:solidFill>
                  <a:schemeClr val="accent2">
                    <a:lumMod val="75000"/>
                  </a:schemeClr>
                </a:solidFill>
              </a:rPr>
              <a:t> в </a:t>
            </a:r>
            <a:r>
              <a:rPr lang="ru-RU" sz="3600" b="1" dirty="0" err="1" smtClean="0">
                <a:solidFill>
                  <a:schemeClr val="accent2">
                    <a:lumMod val="75000"/>
                  </a:schemeClr>
                </a:solidFill>
              </a:rPr>
              <a:t>Саракташском</a:t>
            </a:r>
            <a:r>
              <a:rPr lang="ru-RU" sz="3600" b="1" dirty="0" smtClean="0">
                <a:solidFill>
                  <a:schemeClr val="accent2">
                    <a:lumMod val="75000"/>
                  </a:schemeClr>
                </a:solidFill>
              </a:rPr>
              <a:t> районе</a:t>
            </a:r>
            <a:r>
              <a:rPr lang="ru-RU" sz="4000" dirty="0" smtClean="0">
                <a:solidFill>
                  <a:schemeClr val="accent2">
                    <a:lumMod val="75000"/>
                  </a:schemeClr>
                </a:solidFill>
              </a:rPr>
              <a:t/>
            </a:r>
            <a:br>
              <a:rPr lang="ru-RU" sz="4000" dirty="0" smtClean="0">
                <a:solidFill>
                  <a:schemeClr val="accent2">
                    <a:lumMod val="75000"/>
                  </a:schemeClr>
                </a:solidFill>
              </a:rPr>
            </a:br>
            <a:endParaRPr lang="ru-RU" sz="3800" b="1" dirty="0">
              <a:solidFill>
                <a:schemeClr val="accent2">
                  <a:lumMod val="75000"/>
                </a:schemeClr>
              </a:solidFill>
            </a:endParaRPr>
          </a:p>
        </p:txBody>
      </p:sp>
      <p:graphicFrame>
        <p:nvGraphicFramePr>
          <p:cNvPr id="8" name="Содержимое 7"/>
          <p:cNvGraphicFramePr>
            <a:graphicFrameLocks noGrp="1"/>
          </p:cNvGraphicFramePr>
          <p:nvPr>
            <p:ph idx="1"/>
          </p:nvPr>
        </p:nvGraphicFramePr>
        <p:xfrm>
          <a:off x="4966138" y="2706686"/>
          <a:ext cx="6968358" cy="2991858"/>
        </p:xfrm>
        <a:graphic>
          <a:graphicData uri="http://schemas.openxmlformats.org/drawingml/2006/table">
            <a:tbl>
              <a:tblPr firstRow="1" bandRow="1">
                <a:tableStyleId>{21E4AEA4-8DFA-4A89-87EB-49C32662AFE0}</a:tableStyleId>
              </a:tblPr>
              <a:tblGrid>
                <a:gridCol w="2322786">
                  <a:extLst>
                    <a:ext uri="{9D8B030D-6E8A-4147-A177-3AD203B41FA5}">
                      <a16:colId xmlns:a16="http://schemas.microsoft.com/office/drawing/2014/main" val="20000"/>
                    </a:ext>
                  </a:extLst>
                </a:gridCol>
                <a:gridCol w="2322786">
                  <a:extLst>
                    <a:ext uri="{9D8B030D-6E8A-4147-A177-3AD203B41FA5}">
                      <a16:colId xmlns:a16="http://schemas.microsoft.com/office/drawing/2014/main" val="20001"/>
                    </a:ext>
                  </a:extLst>
                </a:gridCol>
                <a:gridCol w="2322786">
                  <a:extLst>
                    <a:ext uri="{9D8B030D-6E8A-4147-A177-3AD203B41FA5}">
                      <a16:colId xmlns:a16="http://schemas.microsoft.com/office/drawing/2014/main" val="20002"/>
                    </a:ext>
                  </a:extLst>
                </a:gridCol>
              </a:tblGrid>
              <a:tr h="1373867">
                <a:tc>
                  <a:txBody>
                    <a:bodyPr/>
                    <a:lstStyle/>
                    <a:p>
                      <a:r>
                        <a:rPr lang="ru-RU" sz="2400" dirty="0" smtClean="0"/>
                        <a:t>Всего ОУ</a:t>
                      </a:r>
                      <a:endParaRPr lang="ru-RU" sz="2400" dirty="0"/>
                    </a:p>
                  </a:txBody>
                  <a:tcPr/>
                </a:tc>
                <a:tc>
                  <a:txBody>
                    <a:bodyPr/>
                    <a:lstStyle/>
                    <a:p>
                      <a:r>
                        <a:rPr lang="ru-RU" sz="2400" dirty="0" smtClean="0"/>
                        <a:t>Дорожная карта на 2023г</a:t>
                      </a:r>
                      <a:endParaRPr lang="ru-RU" sz="2400" dirty="0"/>
                    </a:p>
                  </a:txBody>
                  <a:tcPr/>
                </a:tc>
                <a:tc>
                  <a:txBody>
                    <a:bodyPr/>
                    <a:lstStyle/>
                    <a:p>
                      <a:r>
                        <a:rPr lang="ru-RU" sz="2400" dirty="0" smtClean="0"/>
                        <a:t>Наличие  школьных </a:t>
                      </a:r>
                      <a:r>
                        <a:rPr lang="ru-RU" sz="2400" dirty="0" err="1" smtClean="0"/>
                        <a:t>медиацентров</a:t>
                      </a:r>
                      <a:endParaRPr lang="ru-RU" sz="2400" dirty="0" smtClean="0"/>
                    </a:p>
                    <a:p>
                      <a:r>
                        <a:rPr lang="ru-RU" sz="2400" dirty="0" smtClean="0"/>
                        <a:t>2023г</a:t>
                      </a:r>
                      <a:endParaRPr lang="ru-RU" sz="2400" dirty="0"/>
                    </a:p>
                  </a:txBody>
                  <a:tcPr/>
                </a:tc>
                <a:extLst>
                  <a:ext uri="{0D108BD9-81ED-4DB2-BD59-A6C34878D82A}">
                    <a16:rowId xmlns:a16="http://schemas.microsoft.com/office/drawing/2014/main" val="10000"/>
                  </a:ext>
                </a:extLst>
              </a:tr>
              <a:tr h="1437378">
                <a:tc>
                  <a:txBody>
                    <a:bodyPr/>
                    <a:lstStyle/>
                    <a:p>
                      <a:r>
                        <a:rPr lang="ru-RU" sz="2400" dirty="0" smtClean="0"/>
                        <a:t>36</a:t>
                      </a:r>
                      <a:endParaRPr lang="ru-RU" sz="2400" dirty="0"/>
                    </a:p>
                  </a:txBody>
                  <a:tcPr/>
                </a:tc>
                <a:tc>
                  <a:txBody>
                    <a:bodyPr/>
                    <a:lstStyle/>
                    <a:p>
                      <a:r>
                        <a:rPr lang="ru-RU" sz="2400" dirty="0" smtClean="0"/>
                        <a:t>25</a:t>
                      </a:r>
                      <a:endParaRPr lang="ru-RU" sz="2400" dirty="0"/>
                    </a:p>
                  </a:txBody>
                  <a:tcPr/>
                </a:tc>
                <a:tc>
                  <a:txBody>
                    <a:bodyPr/>
                    <a:lstStyle/>
                    <a:p>
                      <a:r>
                        <a:rPr lang="ru-RU" sz="2400" dirty="0" smtClean="0"/>
                        <a:t>23</a:t>
                      </a:r>
                      <a:endParaRPr lang="ru-RU" sz="2400" dirty="0"/>
                    </a:p>
                  </a:txBody>
                  <a:tcPr/>
                </a:tc>
                <a:extLst>
                  <a:ext uri="{0D108BD9-81ED-4DB2-BD59-A6C34878D82A}">
                    <a16:rowId xmlns:a16="http://schemas.microsoft.com/office/drawing/2014/main" val="10001"/>
                  </a:ext>
                </a:extLst>
              </a:tr>
            </a:tbl>
          </a:graphicData>
        </a:graphic>
      </p:graphicFrame>
      <p:sp>
        <p:nvSpPr>
          <p:cNvPr id="4" name="Номер слайда 3">
            <a:extLst>
              <a:ext uri="{FF2B5EF4-FFF2-40B4-BE49-F238E27FC236}">
                <a16:creationId xmlns:a16="http://schemas.microsoft.com/office/drawing/2014/main" id="{8E2B2AB1-1156-92B2-D7BD-CF8E751970E8}"/>
              </a:ext>
            </a:extLst>
          </p:cNvPr>
          <p:cNvSpPr>
            <a:spLocks noGrp="1"/>
          </p:cNvSpPr>
          <p:nvPr>
            <p:ph type="sldNum" sz="quarter" idx="12"/>
          </p:nvPr>
        </p:nvSpPr>
        <p:spPr>
          <a:xfrm>
            <a:off x="10052978" y="6356350"/>
            <a:ext cx="1300821" cy="365125"/>
          </a:xfrm>
        </p:spPr>
        <p:txBody>
          <a:bodyPr>
            <a:normAutofit/>
          </a:bodyPr>
          <a:lstStyle/>
          <a:p>
            <a:pPr>
              <a:spcAft>
                <a:spcPts val="600"/>
              </a:spcAft>
            </a:pPr>
            <a:fld id="{285DC19C-03DA-4066-9FF7-D0BF1BC6D6F6}" type="slidenum">
              <a:rPr lang="ru-RU" smtClean="0"/>
              <a:pPr>
                <a:spcAft>
                  <a:spcPts val="600"/>
                </a:spcAft>
              </a:pPr>
              <a:t>10</a:t>
            </a:fld>
            <a:endParaRPr lang="ru-RU"/>
          </a:p>
        </p:txBody>
      </p:sp>
      <p:pic>
        <p:nvPicPr>
          <p:cNvPr id="6" name="Picture 5" descr="Комната с разноцветными стульями">
            <a:extLst>
              <a:ext uri="{FF2B5EF4-FFF2-40B4-BE49-F238E27FC236}">
                <a16:creationId xmlns:a16="http://schemas.microsoft.com/office/drawing/2014/main" id="{A1746D7A-C4CE-0CC5-6667-FC4EA0CAF56A}"/>
              </a:ext>
            </a:extLst>
          </p:cNvPr>
          <p:cNvPicPr>
            <a:picLocks noChangeAspect="1"/>
          </p:cNvPicPr>
          <p:nvPr/>
        </p:nvPicPr>
        <p:blipFill rotWithShape="1">
          <a:blip r:embed="rId2" cstate="print"/>
          <a:srcRect l="27155" r="27514"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8107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441434" y="1655380"/>
          <a:ext cx="8245366" cy="3736427"/>
        </p:xfrm>
        <a:graphic>
          <a:graphicData uri="http://schemas.openxmlformats.org/drawingml/2006/table">
            <a:tbl>
              <a:tblPr firstRow="1" bandRow="1">
                <a:tableStyleId>{21E4AEA4-8DFA-4A89-87EB-49C32662AFE0}</a:tableStyleId>
              </a:tblPr>
              <a:tblGrid>
                <a:gridCol w="4104580">
                  <a:extLst>
                    <a:ext uri="{9D8B030D-6E8A-4147-A177-3AD203B41FA5}">
                      <a16:colId xmlns:a16="http://schemas.microsoft.com/office/drawing/2014/main" val="20000"/>
                    </a:ext>
                  </a:extLst>
                </a:gridCol>
                <a:gridCol w="4140786">
                  <a:extLst>
                    <a:ext uri="{9D8B030D-6E8A-4147-A177-3AD203B41FA5}">
                      <a16:colId xmlns:a16="http://schemas.microsoft.com/office/drawing/2014/main" val="20001"/>
                    </a:ext>
                  </a:extLst>
                </a:gridCol>
              </a:tblGrid>
              <a:tr h="27162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b="1" kern="1200" dirty="0" smtClean="0">
                          <a:solidFill>
                            <a:schemeClr val="lt1"/>
                          </a:solidFill>
                          <a:latin typeface="Times New Roman" pitchFamily="18" charset="0"/>
                          <a:ea typeface="+mn-ea"/>
                          <a:cs typeface="Times New Roman" pitchFamily="18" charset="0"/>
                        </a:rPr>
                        <a:t>Школьные </a:t>
                      </a:r>
                      <a:r>
                        <a:rPr lang="ru-RU" sz="2400" b="1" kern="1200" dirty="0" err="1" smtClean="0">
                          <a:solidFill>
                            <a:schemeClr val="lt1"/>
                          </a:solidFill>
                          <a:latin typeface="Times New Roman" pitchFamily="18" charset="0"/>
                          <a:ea typeface="+mn-ea"/>
                          <a:cs typeface="Times New Roman" pitchFamily="18" charset="0"/>
                        </a:rPr>
                        <a:t>медиацентры</a:t>
                      </a:r>
                      <a:r>
                        <a:rPr lang="ru-RU" sz="2400" b="1" kern="1200" dirty="0" smtClean="0">
                          <a:solidFill>
                            <a:schemeClr val="lt1"/>
                          </a:solidFill>
                          <a:latin typeface="Times New Roman" pitchFamily="18" charset="0"/>
                          <a:ea typeface="+mn-ea"/>
                          <a:cs typeface="Times New Roman" pitchFamily="18" charset="0"/>
                        </a:rPr>
                        <a:t> от МБУДО ЦВР в рамках ДООП</a:t>
                      </a:r>
                    </a:p>
                    <a:p>
                      <a:endParaRPr lang="ru-RU" sz="2400" b="1" dirty="0">
                        <a:latin typeface="Times New Roman" pitchFamily="18" charset="0"/>
                        <a:cs typeface="Times New Roman" pitchFamily="18" charset="0"/>
                      </a:endParaRPr>
                    </a:p>
                  </a:txBody>
                  <a:tcPr/>
                </a:tc>
                <a:tc>
                  <a:txBody>
                    <a:bodyPr/>
                    <a:lstStyle/>
                    <a:p>
                      <a:r>
                        <a:rPr lang="ru-RU" sz="2400" b="1" kern="1200" dirty="0" err="1" smtClean="0">
                          <a:solidFill>
                            <a:schemeClr val="lt1"/>
                          </a:solidFill>
                          <a:latin typeface="Times New Roman" pitchFamily="18" charset="0"/>
                          <a:ea typeface="+mn-ea"/>
                          <a:cs typeface="Times New Roman" pitchFamily="18" charset="0"/>
                        </a:rPr>
                        <a:t>Медиацентры</a:t>
                      </a:r>
                      <a:r>
                        <a:rPr lang="ru-RU" sz="2400" b="1" kern="1200" dirty="0" smtClean="0">
                          <a:solidFill>
                            <a:schemeClr val="lt1"/>
                          </a:solidFill>
                          <a:latin typeface="Times New Roman" pitchFamily="18" charset="0"/>
                          <a:ea typeface="+mn-ea"/>
                          <a:cs typeface="Times New Roman" pitchFamily="18" charset="0"/>
                        </a:rPr>
                        <a:t> от ОО в рамках курса внеурочной деятельности</a:t>
                      </a:r>
                    </a:p>
                    <a:p>
                      <a:r>
                        <a:rPr lang="ru-RU" sz="2400" b="1" kern="1200" dirty="0" smtClean="0">
                          <a:solidFill>
                            <a:schemeClr val="lt1"/>
                          </a:solidFill>
                          <a:latin typeface="Times New Roman" pitchFamily="18" charset="0"/>
                          <a:ea typeface="+mn-ea"/>
                          <a:cs typeface="Times New Roman" pitchFamily="18" charset="0"/>
                        </a:rPr>
                        <a:t> </a:t>
                      </a:r>
                    </a:p>
                    <a:p>
                      <a:endParaRPr lang="ru-RU" sz="2400" b="1"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1020145">
                <a:tc>
                  <a:txBody>
                    <a:bodyPr/>
                    <a:lstStyle/>
                    <a:p>
                      <a:pPr algn="ctr"/>
                      <a:r>
                        <a:rPr lang="ru-RU" sz="2400" b="1" dirty="0" smtClean="0"/>
                        <a:t>19</a:t>
                      </a:r>
                      <a:endParaRPr lang="ru-RU" sz="2400" b="1" dirty="0"/>
                    </a:p>
                  </a:txBody>
                  <a:tcPr/>
                </a:tc>
                <a:tc>
                  <a:txBody>
                    <a:bodyPr/>
                    <a:lstStyle/>
                    <a:p>
                      <a:pPr algn="ctr"/>
                      <a:r>
                        <a:rPr lang="ru-RU" sz="2400" b="1" dirty="0" smtClean="0"/>
                        <a:t>4</a:t>
                      </a:r>
                      <a:endParaRPr lang="ru-RU" sz="2400" b="1" dirty="0"/>
                    </a:p>
                  </a:txBody>
                  <a:tcPr/>
                </a:tc>
                <a:extLst>
                  <a:ext uri="{0D108BD9-81ED-4DB2-BD59-A6C34878D82A}">
                    <a16:rowId xmlns:a16="http://schemas.microsoft.com/office/drawing/2014/main" val="10001"/>
                  </a:ext>
                </a:extLst>
              </a:tr>
            </a:tbl>
          </a:graphicData>
        </a:graphic>
      </p:graphicFrame>
      <p:sp>
        <p:nvSpPr>
          <p:cNvPr id="4" name="Номер слайда 3"/>
          <p:cNvSpPr>
            <a:spLocks noGrp="1"/>
          </p:cNvSpPr>
          <p:nvPr>
            <p:ph type="sldNum" sz="quarter" idx="12"/>
          </p:nvPr>
        </p:nvSpPr>
        <p:spPr/>
        <p:txBody>
          <a:bodyPr/>
          <a:lstStyle/>
          <a:p>
            <a:fld id="{285DC19C-03DA-4066-9FF7-D0BF1BC6D6F6}" type="slidenum">
              <a:rPr lang="ru-RU" smtClean="0"/>
              <a:pPr/>
              <a:t>11</a:t>
            </a:fld>
            <a:endParaRPr lang="ru-RU"/>
          </a:p>
        </p:txBody>
      </p:sp>
      <p:pic>
        <p:nvPicPr>
          <p:cNvPr id="6" name="Picture 4" descr="http://0day.kiev.ua/uploads3/1420932543_54b1b5bfb90bd.png"/>
          <p:cNvPicPr>
            <a:picLocks noChangeAspect="1" noChangeArrowheads="1"/>
          </p:cNvPicPr>
          <p:nvPr/>
        </p:nvPicPr>
        <p:blipFill>
          <a:blip r:embed="rId2" cstate="print"/>
          <a:srcRect/>
          <a:stretch>
            <a:fillRect/>
          </a:stretch>
        </p:blipFill>
        <p:spPr bwMode="auto">
          <a:xfrm>
            <a:off x="8860221" y="278540"/>
            <a:ext cx="3331779" cy="338150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285DC19C-03DA-4066-9FF7-D0BF1BC6D6F6}" type="slidenum">
              <a:rPr lang="ru-RU" smtClean="0"/>
              <a:pPr/>
              <a:t>12</a:t>
            </a:fld>
            <a:endParaRPr lang="ru-RU"/>
          </a:p>
        </p:txBody>
      </p:sp>
      <p:sp>
        <p:nvSpPr>
          <p:cNvPr id="6"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ph type="title"/>
            <p:extLst>
              <p:ext uri="{386F3935-93C4-4BCD-93E2-E3B085C9AB24}">
                <p16:designElem xmlns:p16="http://schemas.microsoft.com/office/powerpoint/2015/main" val="1"/>
              </p:ext>
            </p:extLst>
          </p:nvPr>
        </p:nvSpPr>
        <p:spPr bwMode="auto">
          <a:prstGeom prst="rect">
            <a:avLst/>
          </a:prstGeom>
          <a:solidFill>
            <a:schemeClr val="accent2"/>
          </a:solidFill>
          <a:ln>
            <a:noFill/>
          </a:ln>
        </p:spPr>
        <p:txBody>
          <a:bodyPr vert="horz" wrap="square" lIns="91440" tIns="45720" rIns="91440" bIns="45720" numCol="1" anchor="t" anchorCtr="0" compatLnSpc="1">
            <a:prstTxWarp prst="textNoShape">
              <a:avLst/>
            </a:prstTxWarp>
            <a:normAutofit fontScale="90000"/>
          </a:bodyPr>
          <a:lstStyle/>
          <a:p>
            <a:r>
              <a:rPr lang="ru-RU" b="1" dirty="0" smtClean="0">
                <a:solidFill>
                  <a:schemeClr val="bg1"/>
                </a:solidFill>
              </a:rPr>
              <a:t>Дорожная карта</a:t>
            </a:r>
            <a:r>
              <a:rPr lang="ru-RU" dirty="0" smtClean="0">
                <a:solidFill>
                  <a:schemeClr val="bg1"/>
                </a:solidFill>
              </a:rPr>
              <a:t/>
            </a:r>
            <a:br>
              <a:rPr lang="ru-RU" dirty="0" smtClean="0">
                <a:solidFill>
                  <a:schemeClr val="bg1"/>
                </a:solidFill>
              </a:rPr>
            </a:br>
            <a:endParaRPr lang="ru-RU" dirty="0">
              <a:solidFill>
                <a:schemeClr val="bg1"/>
              </a:solidFill>
            </a:endParaRPr>
          </a:p>
        </p:txBody>
      </p:sp>
      <p:pic>
        <p:nvPicPr>
          <p:cNvPr id="9" name="Picture 4"/>
          <p:cNvPicPr>
            <a:picLocks noGrp="1" noChangeAspect="1" noChangeArrowheads="1"/>
          </p:cNvPicPr>
          <p:nvPr>
            <p:ph sz="half" idx="1"/>
          </p:nvPr>
        </p:nvPicPr>
        <p:blipFill>
          <a:blip r:embed="rId2" cstate="print"/>
          <a:srcRect l="11485" t="15054" r="-629" b="19713"/>
          <a:stretch>
            <a:fillRect/>
          </a:stretch>
        </p:blipFill>
        <p:spPr bwMode="auto">
          <a:xfrm>
            <a:off x="1460938" y="1434662"/>
            <a:ext cx="9842938" cy="542333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solidFill>
        </p:spPr>
        <p:txBody>
          <a:bodyPr/>
          <a:lstStyle/>
          <a:p>
            <a:r>
              <a:rPr lang="ru-RU" b="1" dirty="0" smtClean="0">
                <a:solidFill>
                  <a:schemeClr val="bg1"/>
                </a:solidFill>
              </a:rPr>
              <a:t>Не выполнение дорожной карты на 2023г</a:t>
            </a:r>
            <a:endParaRPr lang="ru-RU" b="1" dirty="0">
              <a:solidFill>
                <a:schemeClr val="bg1"/>
              </a:solidFill>
            </a:endParaRPr>
          </a:p>
        </p:txBody>
      </p:sp>
      <p:sp>
        <p:nvSpPr>
          <p:cNvPr id="3" name="Содержимое 2"/>
          <p:cNvSpPr>
            <a:spLocks noGrp="1"/>
          </p:cNvSpPr>
          <p:nvPr>
            <p:ph sz="half" idx="1"/>
          </p:nvPr>
        </p:nvSpPr>
        <p:spPr>
          <a:xfrm>
            <a:off x="609600" y="1600201"/>
            <a:ext cx="9543393" cy="3618185"/>
          </a:xfrm>
        </p:spPr>
        <p:txBody>
          <a:bodyPr/>
          <a:lstStyle/>
          <a:p>
            <a:r>
              <a:rPr lang="ru-RU" dirty="0" smtClean="0"/>
              <a:t> </a:t>
            </a:r>
            <a:r>
              <a:rPr lang="ru-RU" sz="4400" b="1" dirty="0" smtClean="0">
                <a:latin typeface="Times New Roman" pitchFamily="18" charset="0"/>
                <a:cs typeface="Times New Roman" pitchFamily="18" charset="0"/>
              </a:rPr>
              <a:t>МОБУ </a:t>
            </a:r>
            <a:r>
              <a:rPr lang="ru-RU" sz="4400" b="1" dirty="0" err="1" smtClean="0">
                <a:latin typeface="Times New Roman" pitchFamily="18" charset="0"/>
                <a:cs typeface="Times New Roman" pitchFamily="18" charset="0"/>
              </a:rPr>
              <a:t>Никитинчкая</a:t>
            </a:r>
            <a:r>
              <a:rPr lang="ru-RU" sz="4400" b="1" dirty="0" smtClean="0">
                <a:latin typeface="Times New Roman" pitchFamily="18" charset="0"/>
                <a:cs typeface="Times New Roman" pitchFamily="18" charset="0"/>
              </a:rPr>
              <a:t> СОШ;</a:t>
            </a:r>
          </a:p>
          <a:p>
            <a:r>
              <a:rPr lang="ru-RU" sz="4400" b="1" dirty="0" smtClean="0">
                <a:latin typeface="Times New Roman" pitchFamily="18" charset="0"/>
                <a:cs typeface="Times New Roman" pitchFamily="18" charset="0"/>
              </a:rPr>
              <a:t>МОБУ «</a:t>
            </a:r>
            <a:r>
              <a:rPr lang="ru-RU" sz="4400" b="1" dirty="0" err="1" smtClean="0">
                <a:latin typeface="Times New Roman" pitchFamily="18" charset="0"/>
                <a:cs typeface="Times New Roman" pitchFamily="18" charset="0"/>
              </a:rPr>
              <a:t>Новогафаровская</a:t>
            </a:r>
            <a:r>
              <a:rPr lang="ru-RU" sz="4400" b="1" dirty="0" smtClean="0">
                <a:latin typeface="Times New Roman" pitchFamily="18" charset="0"/>
                <a:cs typeface="Times New Roman" pitchFamily="18" charset="0"/>
              </a:rPr>
              <a:t> ООШ»;</a:t>
            </a:r>
          </a:p>
          <a:p>
            <a:r>
              <a:rPr lang="ru-RU" sz="4400" b="1" dirty="0" smtClean="0">
                <a:latin typeface="Times New Roman" pitchFamily="18" charset="0"/>
                <a:cs typeface="Times New Roman" pitchFamily="18" charset="0"/>
              </a:rPr>
              <a:t>МОБУ «</a:t>
            </a:r>
            <a:r>
              <a:rPr lang="ru-RU" sz="4400" b="1" dirty="0" err="1" smtClean="0">
                <a:latin typeface="Times New Roman" pitchFamily="18" charset="0"/>
                <a:cs typeface="Times New Roman" pitchFamily="18" charset="0"/>
              </a:rPr>
              <a:t>Старосокулакская</a:t>
            </a:r>
            <a:r>
              <a:rPr lang="ru-RU" sz="4400" b="1" dirty="0" smtClean="0">
                <a:latin typeface="Times New Roman" pitchFamily="18" charset="0"/>
                <a:cs typeface="Times New Roman" pitchFamily="18" charset="0"/>
              </a:rPr>
              <a:t> ООШ»;</a:t>
            </a:r>
          </a:p>
          <a:p>
            <a:r>
              <a:rPr lang="ru-RU" sz="4400" b="1" dirty="0" smtClean="0">
                <a:latin typeface="Times New Roman" pitchFamily="18" charset="0"/>
                <a:cs typeface="Times New Roman" pitchFamily="18" charset="0"/>
              </a:rPr>
              <a:t>МОБУ </a:t>
            </a:r>
            <a:r>
              <a:rPr lang="ru-RU" sz="4400" b="1" dirty="0" err="1" smtClean="0">
                <a:latin typeface="Times New Roman" pitchFamily="18" charset="0"/>
                <a:cs typeface="Times New Roman" pitchFamily="18" charset="0"/>
              </a:rPr>
              <a:t>Студенецкая</a:t>
            </a:r>
            <a:r>
              <a:rPr lang="ru-RU" sz="4400" b="1" dirty="0" smtClean="0">
                <a:latin typeface="Times New Roman" pitchFamily="18" charset="0"/>
                <a:cs typeface="Times New Roman" pitchFamily="18" charset="0"/>
              </a:rPr>
              <a:t> ООШ</a:t>
            </a:r>
          </a:p>
          <a:p>
            <a:pPr>
              <a:buNone/>
            </a:pPr>
            <a:endParaRPr lang="ru-RU" sz="4400" b="1" dirty="0">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fld id="{285DC19C-03DA-4066-9FF7-D0BF1BC6D6F6}" type="slidenum">
              <a:rPr lang="ru-RU" smtClean="0"/>
              <a:pPr/>
              <a:t>13</a:t>
            </a:fld>
            <a:endParaRPr lang="ru-RU"/>
          </a:p>
        </p:txBody>
      </p:sp>
      <p:pic>
        <p:nvPicPr>
          <p:cNvPr id="6" name="Picture 4" descr="http://0day.kiev.ua/uploads3/1420932543_54b1b5bfb90bd.png"/>
          <p:cNvPicPr>
            <a:picLocks noChangeAspect="1" noChangeArrowheads="1"/>
          </p:cNvPicPr>
          <p:nvPr/>
        </p:nvPicPr>
        <p:blipFill>
          <a:blip r:embed="rId2" cstate="print"/>
          <a:srcRect/>
          <a:stretch>
            <a:fillRect/>
          </a:stretch>
        </p:blipFill>
        <p:spPr bwMode="auto">
          <a:xfrm>
            <a:off x="9616966" y="4185946"/>
            <a:ext cx="2317531" cy="238827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892010"/>
          </a:xfrm>
          <a:solidFill>
            <a:schemeClr val="accent2"/>
          </a:solidFill>
        </p:spPr>
        <p:txBody>
          <a:bodyPr/>
          <a:lstStyle/>
          <a:p>
            <a:r>
              <a:rPr lang="ru-RU" b="1" dirty="0" smtClean="0">
                <a:solidFill>
                  <a:schemeClr val="bg1"/>
                </a:solidFill>
              </a:rPr>
              <a:t>Курсовая подготовка</a:t>
            </a:r>
            <a:endParaRPr lang="ru-RU" b="1" dirty="0">
              <a:solidFill>
                <a:schemeClr val="bg1"/>
              </a:solidFill>
            </a:endParaRPr>
          </a:p>
        </p:txBody>
      </p:sp>
      <p:graphicFrame>
        <p:nvGraphicFramePr>
          <p:cNvPr id="6" name="Содержимое 5"/>
          <p:cNvGraphicFramePr>
            <a:graphicFrameLocks noGrp="1"/>
          </p:cNvGraphicFramePr>
          <p:nvPr>
            <p:ph sz="half" idx="1"/>
          </p:nvPr>
        </p:nvGraphicFramePr>
        <p:xfrm>
          <a:off x="1497724" y="1655379"/>
          <a:ext cx="9648496" cy="4343405"/>
        </p:xfrm>
        <a:graphic>
          <a:graphicData uri="http://schemas.openxmlformats.org/drawingml/2006/table">
            <a:tbl>
              <a:tblPr firstRow="1" bandRow="1">
                <a:tableStyleId>{5C22544A-7EE6-4342-B048-85BDC9FD1C3A}</a:tableStyleId>
              </a:tblPr>
              <a:tblGrid>
                <a:gridCol w="2412124">
                  <a:extLst>
                    <a:ext uri="{9D8B030D-6E8A-4147-A177-3AD203B41FA5}">
                      <a16:colId xmlns:a16="http://schemas.microsoft.com/office/drawing/2014/main" val="20000"/>
                    </a:ext>
                  </a:extLst>
                </a:gridCol>
                <a:gridCol w="2412124">
                  <a:extLst>
                    <a:ext uri="{9D8B030D-6E8A-4147-A177-3AD203B41FA5}">
                      <a16:colId xmlns:a16="http://schemas.microsoft.com/office/drawing/2014/main" val="20001"/>
                    </a:ext>
                  </a:extLst>
                </a:gridCol>
                <a:gridCol w="2412124">
                  <a:extLst>
                    <a:ext uri="{9D8B030D-6E8A-4147-A177-3AD203B41FA5}">
                      <a16:colId xmlns:a16="http://schemas.microsoft.com/office/drawing/2014/main" val="20002"/>
                    </a:ext>
                  </a:extLst>
                </a:gridCol>
                <a:gridCol w="2412124">
                  <a:extLst>
                    <a:ext uri="{9D8B030D-6E8A-4147-A177-3AD203B41FA5}">
                      <a16:colId xmlns:a16="http://schemas.microsoft.com/office/drawing/2014/main" val="20003"/>
                    </a:ext>
                  </a:extLst>
                </a:gridCol>
              </a:tblGrid>
              <a:tr h="930166">
                <a:tc>
                  <a:txBody>
                    <a:bodyPr/>
                    <a:lstStyle/>
                    <a:p>
                      <a:pPr marL="457200" algn="ctr">
                        <a:lnSpc>
                          <a:spcPct val="115000"/>
                        </a:lnSpc>
                        <a:spcAft>
                          <a:spcPts val="0"/>
                        </a:spcAft>
                      </a:pPr>
                      <a:r>
                        <a:rPr lang="ru-RU" sz="1600" b="1" dirty="0">
                          <a:latin typeface="Times New Roman"/>
                          <a:ea typeface="Times New Roman"/>
                          <a:cs typeface="Times New Roman"/>
                        </a:rPr>
                        <a:t>ФИО педагога</a:t>
                      </a:r>
                      <a:endParaRPr lang="ru-RU" sz="1600" b="1" dirty="0">
                        <a:latin typeface="Calibri"/>
                        <a:ea typeface="Times New Roman"/>
                        <a:cs typeface="Times New Roman"/>
                      </a:endParaRPr>
                    </a:p>
                  </a:txBody>
                  <a:tcPr marL="68580" marR="68580" marT="0" marB="0">
                    <a:solidFill>
                      <a:schemeClr val="accent2"/>
                    </a:solidFill>
                  </a:tcPr>
                </a:tc>
                <a:tc>
                  <a:txBody>
                    <a:bodyPr/>
                    <a:lstStyle/>
                    <a:p>
                      <a:pPr marL="457200" algn="ctr">
                        <a:lnSpc>
                          <a:spcPct val="115000"/>
                        </a:lnSpc>
                        <a:spcAft>
                          <a:spcPts val="0"/>
                        </a:spcAft>
                      </a:pPr>
                      <a:r>
                        <a:rPr lang="ru-RU" sz="1400" b="1" dirty="0">
                          <a:latin typeface="Times New Roman"/>
                          <a:ea typeface="Times New Roman"/>
                          <a:cs typeface="Times New Roman"/>
                        </a:rPr>
                        <a:t>ОУ</a:t>
                      </a:r>
                      <a:endParaRPr lang="ru-RU" sz="1400" b="1" dirty="0">
                        <a:latin typeface="Calibri"/>
                        <a:ea typeface="Times New Roman"/>
                        <a:cs typeface="Times New Roman"/>
                      </a:endParaRPr>
                    </a:p>
                  </a:txBody>
                  <a:tcPr marL="68580" marR="68580" marT="0" marB="0">
                    <a:solidFill>
                      <a:schemeClr val="accent2"/>
                    </a:solidFill>
                  </a:tcPr>
                </a:tc>
                <a:tc>
                  <a:txBody>
                    <a:bodyPr/>
                    <a:lstStyle/>
                    <a:p>
                      <a:r>
                        <a:rPr lang="ru-RU" sz="1800" b="1" kern="1200" dirty="0" smtClean="0">
                          <a:solidFill>
                            <a:schemeClr val="lt1"/>
                          </a:solidFill>
                          <a:latin typeface="+mn-lt"/>
                          <a:ea typeface="+mn-ea"/>
                          <a:cs typeface="+mn-cs"/>
                        </a:rPr>
                        <a:t>Название программы курсов</a:t>
                      </a:r>
                      <a:endParaRPr lang="ru-RU" b="1" dirty="0"/>
                    </a:p>
                  </a:txBody>
                  <a:tcPr>
                    <a:solidFill>
                      <a:schemeClr val="accent2"/>
                    </a:solidFill>
                  </a:tcPr>
                </a:tc>
                <a:tc>
                  <a:txBody>
                    <a:bodyPr/>
                    <a:lstStyle/>
                    <a:p>
                      <a:r>
                        <a:rPr lang="ru-RU" b="1" dirty="0" smtClean="0"/>
                        <a:t>Дата</a:t>
                      </a:r>
                      <a:endParaRPr lang="ru-RU" b="1" dirty="0"/>
                    </a:p>
                  </a:txBody>
                  <a:tcPr>
                    <a:solidFill>
                      <a:schemeClr val="accent2"/>
                    </a:solidFill>
                  </a:tcPr>
                </a:tc>
                <a:extLst>
                  <a:ext uri="{0D108BD9-81ED-4DB2-BD59-A6C34878D82A}">
                    <a16:rowId xmlns:a16="http://schemas.microsoft.com/office/drawing/2014/main" val="10000"/>
                  </a:ext>
                </a:extLst>
              </a:tr>
              <a:tr h="1345854">
                <a:tc>
                  <a:txBody>
                    <a:bodyPr/>
                    <a:lstStyle/>
                    <a:p>
                      <a:pPr marL="457200" algn="ctr">
                        <a:lnSpc>
                          <a:spcPct val="115000"/>
                        </a:lnSpc>
                        <a:spcAft>
                          <a:spcPts val="0"/>
                        </a:spcAft>
                      </a:pPr>
                      <a:r>
                        <a:rPr lang="ru-RU" sz="1600" b="1" dirty="0">
                          <a:latin typeface="Times New Roman"/>
                          <a:ea typeface="Times New Roman"/>
                          <a:cs typeface="Times New Roman"/>
                        </a:rPr>
                        <a:t>Михайлова С.В</a:t>
                      </a:r>
                      <a:endParaRPr lang="ru-RU" sz="1600" b="1" dirty="0">
                        <a:latin typeface="Calibri"/>
                        <a:ea typeface="Times New Roman"/>
                        <a:cs typeface="Times New Roman"/>
                      </a:endParaRPr>
                    </a:p>
                  </a:txBody>
                  <a:tcPr marL="68580" marR="68580" marT="0" marB="0">
                    <a:solidFill>
                      <a:schemeClr val="accent2">
                        <a:lumMod val="40000"/>
                        <a:lumOff val="60000"/>
                      </a:schemeClr>
                    </a:solidFill>
                  </a:tcPr>
                </a:tc>
                <a:tc>
                  <a:txBody>
                    <a:bodyPr/>
                    <a:lstStyle/>
                    <a:p>
                      <a:pPr marL="457200" algn="just">
                        <a:lnSpc>
                          <a:spcPct val="115000"/>
                        </a:lnSpc>
                        <a:spcAft>
                          <a:spcPts val="0"/>
                        </a:spcAft>
                      </a:pPr>
                      <a:r>
                        <a:rPr lang="ru-RU" sz="1600" b="1" dirty="0">
                          <a:latin typeface="Times New Roman"/>
                          <a:ea typeface="Calibri"/>
                          <a:cs typeface="Times New Roman"/>
                        </a:rPr>
                        <a:t>МОБУ «</a:t>
                      </a:r>
                      <a:r>
                        <a:rPr lang="ru-RU" sz="1600" b="1" dirty="0" err="1">
                          <a:latin typeface="Times New Roman"/>
                          <a:ea typeface="Calibri"/>
                          <a:cs typeface="Times New Roman"/>
                        </a:rPr>
                        <a:t>Черноотрожская</a:t>
                      </a:r>
                      <a:r>
                        <a:rPr lang="ru-RU" sz="1600" b="1" dirty="0">
                          <a:latin typeface="Times New Roman"/>
                          <a:ea typeface="Calibri"/>
                          <a:cs typeface="Times New Roman"/>
                        </a:rPr>
                        <a:t> СОШ»</a:t>
                      </a:r>
                      <a:endParaRPr lang="ru-RU" sz="1600" b="1" dirty="0">
                        <a:latin typeface="Calibri"/>
                        <a:ea typeface="Times New Roman"/>
                        <a:cs typeface="Times New Roman"/>
                      </a:endParaRPr>
                    </a:p>
                  </a:txBody>
                  <a:tcPr marL="68580" marR="68580" marT="0" marB="0">
                    <a:solidFill>
                      <a:schemeClr val="accent2">
                        <a:lumMod val="40000"/>
                        <a:lumOff val="60000"/>
                      </a:schemeClr>
                    </a:solidFill>
                  </a:tcPr>
                </a:tc>
                <a:tc>
                  <a:txBody>
                    <a:bodyPr/>
                    <a:lstStyle/>
                    <a:p>
                      <a:pPr marL="457200" algn="just">
                        <a:lnSpc>
                          <a:spcPct val="115000"/>
                        </a:lnSpc>
                        <a:spcAft>
                          <a:spcPts val="0"/>
                        </a:spcAft>
                      </a:pPr>
                      <a:r>
                        <a:rPr lang="ru-RU" sz="1600" b="1" dirty="0">
                          <a:latin typeface="Times New Roman"/>
                          <a:ea typeface="Times New Roman"/>
                          <a:cs typeface="Times New Roman"/>
                        </a:rPr>
                        <a:t>«</a:t>
                      </a:r>
                      <a:r>
                        <a:rPr lang="ru-RU" sz="1600" b="1" dirty="0" err="1">
                          <a:latin typeface="Times New Roman"/>
                          <a:ea typeface="Times New Roman"/>
                          <a:cs typeface="Times New Roman"/>
                        </a:rPr>
                        <a:t>Медиаобразовательные</a:t>
                      </a:r>
                      <a:r>
                        <a:rPr lang="ru-RU" sz="1600" b="1" dirty="0">
                          <a:latin typeface="Times New Roman"/>
                          <a:ea typeface="Times New Roman"/>
                          <a:cs typeface="Times New Roman"/>
                        </a:rPr>
                        <a:t> технологии как инструмент воспитательной работы»</a:t>
                      </a:r>
                      <a:endParaRPr lang="ru-RU" sz="1600" b="1" dirty="0">
                        <a:latin typeface="Calibri"/>
                        <a:ea typeface="Times New Roman"/>
                        <a:cs typeface="Times New Roman"/>
                      </a:endParaRPr>
                    </a:p>
                  </a:txBody>
                  <a:tcPr marL="68580" marR="68580" marT="0" marB="0">
                    <a:solidFill>
                      <a:schemeClr val="accent2">
                        <a:lumMod val="40000"/>
                        <a:lumOff val="60000"/>
                      </a:schemeClr>
                    </a:solidFill>
                  </a:tcPr>
                </a:tc>
                <a:tc>
                  <a:txBody>
                    <a:bodyPr/>
                    <a:lstStyle/>
                    <a:p>
                      <a:pPr marL="457200" algn="ctr">
                        <a:lnSpc>
                          <a:spcPct val="115000"/>
                        </a:lnSpc>
                        <a:spcAft>
                          <a:spcPts val="0"/>
                        </a:spcAft>
                      </a:pPr>
                      <a:r>
                        <a:rPr lang="ru-RU" sz="1600" b="1" dirty="0">
                          <a:latin typeface="Times New Roman"/>
                          <a:ea typeface="Times New Roman"/>
                          <a:cs typeface="Times New Roman"/>
                        </a:rPr>
                        <a:t>2022-2023уч.год</a:t>
                      </a:r>
                      <a:endParaRPr lang="ru-RU" sz="1600" b="1" dirty="0">
                        <a:latin typeface="Calibri"/>
                        <a:ea typeface="Times New Roman"/>
                        <a:cs typeface="Times New Roman"/>
                      </a:endParaRPr>
                    </a:p>
                  </a:txBody>
                  <a:tcPr marL="68580" marR="68580" marT="0" marB="0">
                    <a:solidFill>
                      <a:schemeClr val="accent2">
                        <a:lumMod val="40000"/>
                        <a:lumOff val="60000"/>
                      </a:schemeClr>
                    </a:solidFill>
                  </a:tcPr>
                </a:tc>
                <a:extLst>
                  <a:ext uri="{0D108BD9-81ED-4DB2-BD59-A6C34878D82A}">
                    <a16:rowId xmlns:a16="http://schemas.microsoft.com/office/drawing/2014/main" val="10001"/>
                  </a:ext>
                </a:extLst>
              </a:tr>
              <a:tr h="718299">
                <a:tc>
                  <a:txBody>
                    <a:bodyPr/>
                    <a:lstStyle/>
                    <a:p>
                      <a:pPr algn="ctr">
                        <a:lnSpc>
                          <a:spcPct val="115000"/>
                        </a:lnSpc>
                        <a:spcAft>
                          <a:spcPts val="0"/>
                        </a:spcAft>
                      </a:pPr>
                      <a:r>
                        <a:rPr lang="ru-RU" sz="1600" b="1" dirty="0" err="1">
                          <a:latin typeface="Times New Roman"/>
                          <a:ea typeface="Calibri"/>
                          <a:cs typeface="Times New Roman"/>
                        </a:rPr>
                        <a:t>Панишева</a:t>
                      </a:r>
                      <a:r>
                        <a:rPr lang="ru-RU" sz="1600" b="1" dirty="0">
                          <a:latin typeface="Times New Roman"/>
                          <a:ea typeface="Calibri"/>
                          <a:cs typeface="Times New Roman"/>
                        </a:rPr>
                        <a:t> Л.Н.</a:t>
                      </a:r>
                      <a:endParaRPr lang="ru-RU" sz="1600" b="1" dirty="0">
                        <a:latin typeface="Calibri"/>
                        <a:ea typeface="Times New Roman"/>
                        <a:cs typeface="Times New Roman"/>
                      </a:endParaRPr>
                    </a:p>
                  </a:txBody>
                  <a:tcPr marL="68580" marR="68580" marT="0" marB="0">
                    <a:solidFill>
                      <a:schemeClr val="accent2">
                        <a:lumMod val="40000"/>
                        <a:lumOff val="60000"/>
                      </a:schemeClr>
                    </a:solidFill>
                  </a:tcPr>
                </a:tc>
                <a:tc>
                  <a:txBody>
                    <a:bodyPr/>
                    <a:lstStyle/>
                    <a:p>
                      <a:pPr marL="457200" algn="just">
                        <a:lnSpc>
                          <a:spcPct val="115000"/>
                        </a:lnSpc>
                        <a:spcAft>
                          <a:spcPts val="0"/>
                        </a:spcAft>
                      </a:pPr>
                      <a:r>
                        <a:rPr lang="ru-RU" sz="1600" b="1" dirty="0">
                          <a:latin typeface="Times New Roman"/>
                          <a:ea typeface="Times New Roman"/>
                          <a:cs typeface="Times New Roman"/>
                        </a:rPr>
                        <a:t>МОБУ </a:t>
                      </a:r>
                      <a:r>
                        <a:rPr lang="ru-RU" sz="1600" b="1" dirty="0" err="1">
                          <a:latin typeface="Times New Roman"/>
                          <a:ea typeface="Times New Roman"/>
                          <a:cs typeface="Times New Roman"/>
                        </a:rPr>
                        <a:t>Каировская</a:t>
                      </a:r>
                      <a:r>
                        <a:rPr lang="ru-RU" sz="1600" b="1" dirty="0">
                          <a:latin typeface="Times New Roman"/>
                          <a:ea typeface="Times New Roman"/>
                          <a:cs typeface="Times New Roman"/>
                        </a:rPr>
                        <a:t> ООШ</a:t>
                      </a:r>
                      <a:endParaRPr lang="ru-RU" sz="1600" b="1" dirty="0">
                        <a:latin typeface="Calibri"/>
                        <a:ea typeface="Times New Roman"/>
                        <a:cs typeface="Times New Roman"/>
                      </a:endParaRPr>
                    </a:p>
                  </a:txBody>
                  <a:tcPr marL="68580" marR="68580" marT="0" marB="0">
                    <a:solidFill>
                      <a:schemeClr val="accent2">
                        <a:lumMod val="40000"/>
                        <a:lumOff val="60000"/>
                      </a:schemeClr>
                    </a:solidFill>
                  </a:tcPr>
                </a:tc>
                <a:tc>
                  <a:txBody>
                    <a:bodyPr/>
                    <a:lstStyle/>
                    <a:p>
                      <a:pPr algn="l">
                        <a:spcAft>
                          <a:spcPts val="0"/>
                        </a:spcAft>
                      </a:pPr>
                      <a:r>
                        <a:rPr lang="ru-RU" sz="1600" b="1" dirty="0">
                          <a:latin typeface="Times New Roman"/>
                          <a:ea typeface="Times New Roman"/>
                        </a:rPr>
                        <a:t>обучение по программе «</a:t>
                      </a:r>
                      <a:r>
                        <a:rPr lang="ru-RU" sz="1600" b="1" dirty="0" err="1">
                          <a:latin typeface="Times New Roman"/>
                          <a:ea typeface="Times New Roman"/>
                        </a:rPr>
                        <a:t>Медианавигатор</a:t>
                      </a:r>
                      <a:r>
                        <a:rPr lang="ru-RU" sz="1600" b="1" dirty="0">
                          <a:latin typeface="Times New Roman"/>
                          <a:ea typeface="Times New Roman"/>
                        </a:rPr>
                        <a:t>»</a:t>
                      </a:r>
                    </a:p>
                  </a:txBody>
                  <a:tcPr marL="68580" marR="68580" marT="0" marB="0">
                    <a:solidFill>
                      <a:schemeClr val="accent2">
                        <a:lumMod val="40000"/>
                        <a:lumOff val="60000"/>
                      </a:schemeClr>
                    </a:solidFill>
                  </a:tcPr>
                </a:tc>
                <a:tc>
                  <a:txBody>
                    <a:bodyPr/>
                    <a:lstStyle/>
                    <a:p>
                      <a:pPr marL="457200" algn="ctr">
                        <a:lnSpc>
                          <a:spcPct val="115000"/>
                        </a:lnSpc>
                        <a:spcAft>
                          <a:spcPts val="0"/>
                        </a:spcAft>
                      </a:pPr>
                      <a:r>
                        <a:rPr lang="ru-RU" sz="1600" b="1" dirty="0">
                          <a:latin typeface="Times New Roman"/>
                          <a:ea typeface="Times New Roman"/>
                          <a:cs typeface="Times New Roman"/>
                        </a:rPr>
                        <a:t>2022-2023уч.год</a:t>
                      </a:r>
                      <a:endParaRPr lang="ru-RU" sz="1600" b="1" dirty="0">
                        <a:latin typeface="Calibri"/>
                        <a:ea typeface="Times New Roman"/>
                        <a:cs typeface="Times New Roman"/>
                      </a:endParaRPr>
                    </a:p>
                  </a:txBody>
                  <a:tcPr marL="68580" marR="68580" marT="0" marB="0">
                    <a:solidFill>
                      <a:schemeClr val="accent2">
                        <a:lumMod val="40000"/>
                        <a:lumOff val="60000"/>
                      </a:schemeClr>
                    </a:solidFill>
                  </a:tcPr>
                </a:tc>
                <a:extLst>
                  <a:ext uri="{0D108BD9-81ED-4DB2-BD59-A6C34878D82A}">
                    <a16:rowId xmlns:a16="http://schemas.microsoft.com/office/drawing/2014/main" val="10002"/>
                  </a:ext>
                </a:extLst>
              </a:tr>
              <a:tr h="1050505">
                <a:tc>
                  <a:txBody>
                    <a:bodyPr/>
                    <a:lstStyle/>
                    <a:p>
                      <a:pPr marL="457200" algn="just">
                        <a:lnSpc>
                          <a:spcPct val="115000"/>
                        </a:lnSpc>
                        <a:spcAft>
                          <a:spcPts val="0"/>
                        </a:spcAft>
                      </a:pPr>
                      <a:r>
                        <a:rPr lang="ru-RU" sz="1600" b="1" dirty="0" err="1">
                          <a:latin typeface="Times New Roman" pitchFamily="18" charset="0"/>
                          <a:ea typeface="Times New Roman"/>
                          <a:cs typeface="Times New Roman" pitchFamily="18" charset="0"/>
                        </a:rPr>
                        <a:t>Ишмухаметова</a:t>
                      </a:r>
                      <a:r>
                        <a:rPr lang="ru-RU" sz="1600" b="1" dirty="0">
                          <a:latin typeface="Times New Roman" pitchFamily="18" charset="0"/>
                          <a:ea typeface="Times New Roman"/>
                          <a:cs typeface="Times New Roman" pitchFamily="18" charset="0"/>
                        </a:rPr>
                        <a:t> Л.Р</a:t>
                      </a:r>
                    </a:p>
                  </a:txBody>
                  <a:tcPr marL="68580" marR="68580" marT="0" marB="0">
                    <a:solidFill>
                      <a:schemeClr val="accent2">
                        <a:lumMod val="40000"/>
                        <a:lumOff val="60000"/>
                      </a:schemeClr>
                    </a:solidFill>
                  </a:tcPr>
                </a:tc>
                <a:tc>
                  <a:txBody>
                    <a:bodyPr/>
                    <a:lstStyle/>
                    <a:p>
                      <a:pPr marL="457200" algn="just">
                        <a:lnSpc>
                          <a:spcPct val="115000"/>
                        </a:lnSpc>
                        <a:spcAft>
                          <a:spcPts val="0"/>
                        </a:spcAft>
                      </a:pPr>
                      <a:r>
                        <a:rPr lang="ru-RU" sz="1600" b="1" dirty="0">
                          <a:latin typeface="Times New Roman" pitchFamily="18" charset="0"/>
                          <a:ea typeface="Times New Roman"/>
                          <a:cs typeface="Times New Roman" pitchFamily="18" charset="0"/>
                        </a:rPr>
                        <a:t>МОБУ Васильевская СОШ</a:t>
                      </a:r>
                    </a:p>
                  </a:txBody>
                  <a:tcPr marL="68580" marR="68580" marT="0" marB="0">
                    <a:solidFill>
                      <a:schemeClr val="accent2">
                        <a:lumMod val="40000"/>
                        <a:lumOff val="60000"/>
                      </a:schemeClr>
                    </a:solidFill>
                  </a:tcPr>
                </a:tc>
                <a:tc>
                  <a:txBody>
                    <a:bodyPr/>
                    <a:lstStyle/>
                    <a:p>
                      <a:pPr algn="l"/>
                      <a:r>
                        <a:rPr lang="ru-RU" sz="1600" b="1" kern="1200" dirty="0" smtClean="0">
                          <a:solidFill>
                            <a:schemeClr val="dk1"/>
                          </a:solidFill>
                          <a:latin typeface="Times New Roman" pitchFamily="18" charset="0"/>
                          <a:ea typeface="+mn-ea"/>
                          <a:cs typeface="Times New Roman" pitchFamily="18" charset="0"/>
                        </a:rPr>
                        <a:t>«</a:t>
                      </a:r>
                      <a:r>
                        <a:rPr lang="ru-RU" sz="1600" b="1" kern="1200" dirty="0" err="1" smtClean="0">
                          <a:solidFill>
                            <a:schemeClr val="dk1"/>
                          </a:solidFill>
                          <a:latin typeface="Times New Roman" pitchFamily="18" charset="0"/>
                          <a:ea typeface="+mn-ea"/>
                          <a:cs typeface="Times New Roman" pitchFamily="18" charset="0"/>
                        </a:rPr>
                        <a:t>Медиаобразовательные</a:t>
                      </a:r>
                      <a:r>
                        <a:rPr lang="ru-RU" sz="1600" b="1" kern="1200" dirty="0" smtClean="0">
                          <a:solidFill>
                            <a:schemeClr val="dk1"/>
                          </a:solidFill>
                          <a:latin typeface="Times New Roman" pitchFamily="18" charset="0"/>
                          <a:ea typeface="+mn-ea"/>
                          <a:cs typeface="Times New Roman" pitchFamily="18" charset="0"/>
                        </a:rPr>
                        <a:t> технологии как инструмент воспитательной работы»</a:t>
                      </a:r>
                      <a:endParaRPr lang="ru-RU" sz="1600" b="1" dirty="0">
                        <a:latin typeface="Times New Roman" pitchFamily="18" charset="0"/>
                        <a:cs typeface="Times New Roman" pitchFamily="18" charset="0"/>
                      </a:endParaRPr>
                    </a:p>
                  </a:txBody>
                  <a:tcP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dirty="0" smtClean="0">
                          <a:latin typeface="Times New Roman" pitchFamily="18" charset="0"/>
                          <a:ea typeface="Times New Roman"/>
                          <a:cs typeface="Times New Roman" pitchFamily="18" charset="0"/>
                        </a:rPr>
                        <a:t>2022-2023уч.год</a:t>
                      </a:r>
                    </a:p>
                    <a:p>
                      <a:pPr algn="ctr"/>
                      <a:endParaRPr lang="ru-RU" sz="1600" b="1" dirty="0">
                        <a:latin typeface="Times New Roman" pitchFamily="18" charset="0"/>
                        <a:cs typeface="Times New Roman" pitchFamily="18" charset="0"/>
                      </a:endParaRPr>
                    </a:p>
                  </a:txBody>
                  <a:tcPr>
                    <a:solidFill>
                      <a:schemeClr val="accent2">
                        <a:lumMod val="40000"/>
                        <a:lumOff val="60000"/>
                      </a:schemeClr>
                    </a:solidFill>
                  </a:tcPr>
                </a:tc>
                <a:extLst>
                  <a:ext uri="{0D108BD9-81ED-4DB2-BD59-A6C34878D82A}">
                    <a16:rowId xmlns:a16="http://schemas.microsoft.com/office/drawing/2014/main" val="10003"/>
                  </a:ext>
                </a:extLst>
              </a:tr>
            </a:tbl>
          </a:graphicData>
        </a:graphic>
      </p:graphicFrame>
      <p:sp>
        <p:nvSpPr>
          <p:cNvPr id="5" name="Номер слайда 4"/>
          <p:cNvSpPr>
            <a:spLocks noGrp="1"/>
          </p:cNvSpPr>
          <p:nvPr>
            <p:ph type="sldNum" sz="quarter" idx="12"/>
          </p:nvPr>
        </p:nvSpPr>
        <p:spPr/>
        <p:txBody>
          <a:bodyPr/>
          <a:lstStyle/>
          <a:p>
            <a:fld id="{285DC19C-03DA-4066-9FF7-D0BF1BC6D6F6}" type="slidenum">
              <a:rPr lang="ru-RU" smtClean="0"/>
              <a:pPr/>
              <a:t>14</a:t>
            </a:fld>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solidFill>
        </p:spPr>
        <p:txBody>
          <a:bodyPr/>
          <a:lstStyle/>
          <a:p>
            <a:r>
              <a:rPr lang="ru-RU" dirty="0" smtClean="0">
                <a:solidFill>
                  <a:schemeClr val="bg1"/>
                </a:solidFill>
              </a:rPr>
              <a:t>Конкурсное движение</a:t>
            </a:r>
            <a:endParaRPr lang="ru-RU" dirty="0">
              <a:solidFill>
                <a:schemeClr val="bg1"/>
              </a:solidFill>
            </a:endParaRPr>
          </a:p>
        </p:txBody>
      </p:sp>
      <p:graphicFrame>
        <p:nvGraphicFramePr>
          <p:cNvPr id="6" name="Содержимое 5"/>
          <p:cNvGraphicFramePr>
            <a:graphicFrameLocks noGrp="1"/>
          </p:cNvGraphicFramePr>
          <p:nvPr>
            <p:ph sz="half" idx="2"/>
          </p:nvPr>
        </p:nvGraphicFramePr>
        <p:xfrm>
          <a:off x="725213" y="1763750"/>
          <a:ext cx="10673256" cy="4562888"/>
        </p:xfrm>
        <a:graphic>
          <a:graphicData uri="http://schemas.openxmlformats.org/drawingml/2006/table">
            <a:tbl>
              <a:tblPr firstRow="1" bandRow="1">
                <a:tableStyleId>{21E4AEA4-8DFA-4A89-87EB-49C32662AFE0}</a:tableStyleId>
              </a:tblPr>
              <a:tblGrid>
                <a:gridCol w="3557752">
                  <a:extLst>
                    <a:ext uri="{9D8B030D-6E8A-4147-A177-3AD203B41FA5}">
                      <a16:colId xmlns:a16="http://schemas.microsoft.com/office/drawing/2014/main" val="20000"/>
                    </a:ext>
                  </a:extLst>
                </a:gridCol>
                <a:gridCol w="3557752">
                  <a:extLst>
                    <a:ext uri="{9D8B030D-6E8A-4147-A177-3AD203B41FA5}">
                      <a16:colId xmlns:a16="http://schemas.microsoft.com/office/drawing/2014/main" val="20001"/>
                    </a:ext>
                  </a:extLst>
                </a:gridCol>
                <a:gridCol w="3557752">
                  <a:extLst>
                    <a:ext uri="{9D8B030D-6E8A-4147-A177-3AD203B41FA5}">
                      <a16:colId xmlns:a16="http://schemas.microsoft.com/office/drawing/2014/main" val="20002"/>
                    </a:ext>
                  </a:extLst>
                </a:gridCol>
              </a:tblGrid>
              <a:tr h="455213">
                <a:tc gridSpan="3">
                  <a:txBody>
                    <a:bodyPr/>
                    <a:lstStyle/>
                    <a:p>
                      <a:pPr algn="ctr"/>
                      <a:r>
                        <a:rPr lang="ru-RU" sz="2400" dirty="0" smtClean="0">
                          <a:latin typeface="Times New Roman" pitchFamily="18" charset="0"/>
                          <a:cs typeface="Times New Roman" pitchFamily="18" charset="0"/>
                        </a:rPr>
                        <a:t>2023-2024г</a:t>
                      </a:r>
                      <a:endParaRPr lang="ru-RU" sz="2400" dirty="0">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10000"/>
                  </a:ext>
                </a:extLst>
              </a:tr>
              <a:tr h="552050">
                <a:tc>
                  <a:txBody>
                    <a:bodyPr/>
                    <a:lstStyle/>
                    <a:p>
                      <a:pPr marL="457200" algn="ctr">
                        <a:lnSpc>
                          <a:spcPct val="115000"/>
                        </a:lnSpc>
                        <a:spcAft>
                          <a:spcPts val="0"/>
                        </a:spcAft>
                      </a:pPr>
                      <a:r>
                        <a:rPr lang="ru-RU" sz="1600" b="1" dirty="0">
                          <a:solidFill>
                            <a:schemeClr val="bg1"/>
                          </a:solidFill>
                          <a:latin typeface="Times New Roman" pitchFamily="18" charset="0"/>
                          <a:ea typeface="Times New Roman"/>
                          <a:cs typeface="Times New Roman" pitchFamily="18" charset="0"/>
                        </a:rPr>
                        <a:t>Уровень</a:t>
                      </a:r>
                    </a:p>
                  </a:txBody>
                  <a:tcPr marL="68580" marR="68580" marT="0" marB="0">
                    <a:solidFill>
                      <a:schemeClr val="accent2"/>
                    </a:solidFill>
                  </a:tcPr>
                </a:tc>
                <a:tc>
                  <a:txBody>
                    <a:bodyPr/>
                    <a:lstStyle/>
                    <a:p>
                      <a:pPr marL="457200" algn="ctr">
                        <a:lnSpc>
                          <a:spcPct val="115000"/>
                        </a:lnSpc>
                        <a:spcAft>
                          <a:spcPts val="0"/>
                        </a:spcAft>
                      </a:pPr>
                      <a:r>
                        <a:rPr lang="ru-RU" sz="1600" b="1" dirty="0">
                          <a:solidFill>
                            <a:schemeClr val="bg1"/>
                          </a:solidFill>
                          <a:latin typeface="Times New Roman" pitchFamily="18" charset="0"/>
                          <a:ea typeface="Times New Roman"/>
                          <a:cs typeface="Times New Roman" pitchFamily="18" charset="0"/>
                        </a:rPr>
                        <a:t>Название конкурса, мероприятия</a:t>
                      </a:r>
                    </a:p>
                  </a:txBody>
                  <a:tcPr marL="68580" marR="68580" marT="0" marB="0">
                    <a:solidFill>
                      <a:schemeClr val="accent2"/>
                    </a:solidFill>
                  </a:tcPr>
                </a:tc>
                <a:tc>
                  <a:txBody>
                    <a:bodyPr/>
                    <a:lstStyle/>
                    <a:p>
                      <a:pPr marL="457200" algn="ctr">
                        <a:lnSpc>
                          <a:spcPct val="115000"/>
                        </a:lnSpc>
                        <a:spcAft>
                          <a:spcPts val="0"/>
                        </a:spcAft>
                      </a:pPr>
                      <a:r>
                        <a:rPr lang="ru-RU" sz="1600" b="1" dirty="0">
                          <a:solidFill>
                            <a:schemeClr val="bg1"/>
                          </a:solidFill>
                          <a:latin typeface="Times New Roman" pitchFamily="18" charset="0"/>
                          <a:ea typeface="Times New Roman"/>
                          <a:cs typeface="Times New Roman" pitchFamily="18" charset="0"/>
                        </a:rPr>
                        <a:t>Дата проведения</a:t>
                      </a:r>
                    </a:p>
                  </a:txBody>
                  <a:tcPr marL="68580" marR="68580" marT="0" marB="0">
                    <a:solidFill>
                      <a:schemeClr val="accent2"/>
                    </a:solidFill>
                  </a:tcPr>
                </a:tc>
                <a:extLst>
                  <a:ext uri="{0D108BD9-81ED-4DB2-BD59-A6C34878D82A}">
                    <a16:rowId xmlns:a16="http://schemas.microsoft.com/office/drawing/2014/main" val="10001"/>
                  </a:ext>
                </a:extLst>
              </a:tr>
              <a:tr h="1288116">
                <a:tc>
                  <a:txBody>
                    <a:bodyPr/>
                    <a:lstStyle/>
                    <a:p>
                      <a:pPr marL="457200" algn="ctr">
                        <a:lnSpc>
                          <a:spcPct val="115000"/>
                        </a:lnSpc>
                        <a:spcAft>
                          <a:spcPts val="0"/>
                        </a:spcAft>
                      </a:pPr>
                      <a:r>
                        <a:rPr lang="ru-RU" sz="1600" b="1" dirty="0">
                          <a:latin typeface="Times New Roman" pitchFamily="18" charset="0"/>
                          <a:ea typeface="Times New Roman"/>
                          <a:cs typeface="Times New Roman" pitchFamily="18" charset="0"/>
                        </a:rPr>
                        <a:t>Областной</a:t>
                      </a:r>
                    </a:p>
                  </a:txBody>
                  <a:tcPr marL="68580" marR="68580" marT="0" marB="0">
                    <a:solidFill>
                      <a:schemeClr val="accent2">
                        <a:lumMod val="60000"/>
                        <a:lumOff val="40000"/>
                      </a:schemeClr>
                    </a:solidFill>
                  </a:tcPr>
                </a:tc>
                <a:tc>
                  <a:txBody>
                    <a:bodyPr/>
                    <a:lstStyle/>
                    <a:p>
                      <a:pPr algn="ctr">
                        <a:lnSpc>
                          <a:spcPct val="115000"/>
                        </a:lnSpc>
                        <a:spcAft>
                          <a:spcPts val="0"/>
                        </a:spcAft>
                        <a:tabLst>
                          <a:tab pos="1790700" algn="l"/>
                        </a:tabLst>
                      </a:pPr>
                      <a:r>
                        <a:rPr lang="ru-RU" sz="1600" b="1">
                          <a:latin typeface="Times New Roman" pitchFamily="18" charset="0"/>
                          <a:ea typeface="Times New Roman"/>
                          <a:cs typeface="Times New Roman" pitchFamily="18" charset="0"/>
                        </a:rPr>
                        <a:t>Оренбургский областной конкурс детско-юношеских медиа «Мёд», проводимого в рамках мероприятия </a:t>
                      </a:r>
                    </a:p>
                    <a:p>
                      <a:pPr algn="ctr">
                        <a:lnSpc>
                          <a:spcPct val="115000"/>
                        </a:lnSpc>
                        <a:spcAft>
                          <a:spcPts val="0"/>
                        </a:spcAft>
                        <a:tabLst>
                          <a:tab pos="1790700" algn="l"/>
                        </a:tabLst>
                      </a:pPr>
                      <a:r>
                        <a:rPr lang="ru-RU" sz="1600" b="1">
                          <a:latin typeface="Times New Roman" pitchFamily="18" charset="0"/>
                          <a:ea typeface="Times New Roman"/>
                          <a:cs typeface="Times New Roman" pitchFamily="18" charset="0"/>
                        </a:rPr>
                        <a:t>«МедиаКоманда Оренбуржья»</a:t>
                      </a:r>
                    </a:p>
                  </a:txBody>
                  <a:tcPr marL="68580" marR="68580" marT="0" marB="0">
                    <a:solidFill>
                      <a:schemeClr val="accent2">
                        <a:lumMod val="60000"/>
                        <a:lumOff val="40000"/>
                      </a:schemeClr>
                    </a:solidFill>
                  </a:tcPr>
                </a:tc>
                <a:tc>
                  <a:txBody>
                    <a:bodyPr/>
                    <a:lstStyle/>
                    <a:p>
                      <a:pPr marR="36830" algn="ctr">
                        <a:lnSpc>
                          <a:spcPct val="115000"/>
                        </a:lnSpc>
                        <a:spcAft>
                          <a:spcPts val="0"/>
                        </a:spcAft>
                      </a:pPr>
                      <a:r>
                        <a:rPr lang="ru-RU" sz="1600" b="1" dirty="0">
                          <a:latin typeface="Times New Roman" pitchFamily="18" charset="0"/>
                          <a:ea typeface="Calibri"/>
                          <a:cs typeface="Times New Roman" pitchFamily="18" charset="0"/>
                        </a:rPr>
                        <a:t>Октябрь  2023г</a:t>
                      </a:r>
                      <a:endParaRPr lang="ru-RU" sz="1600" b="1" dirty="0">
                        <a:latin typeface="Times New Roman" pitchFamily="18" charset="0"/>
                        <a:ea typeface="Times New Roman"/>
                        <a:cs typeface="Times New Roman"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0002"/>
                  </a:ext>
                </a:extLst>
              </a:tr>
              <a:tr h="736067">
                <a:tc>
                  <a:txBody>
                    <a:bodyPr/>
                    <a:lstStyle/>
                    <a:p>
                      <a:pPr marL="457200" algn="ctr">
                        <a:lnSpc>
                          <a:spcPct val="115000"/>
                        </a:lnSpc>
                        <a:spcAft>
                          <a:spcPts val="0"/>
                        </a:spcAft>
                      </a:pPr>
                      <a:r>
                        <a:rPr lang="ru-RU" sz="1600" b="1">
                          <a:latin typeface="Times New Roman" pitchFamily="18" charset="0"/>
                          <a:ea typeface="Times New Roman"/>
                          <a:cs typeface="Times New Roman" pitchFamily="18" charset="0"/>
                        </a:rPr>
                        <a:t>Всероссийский</a:t>
                      </a:r>
                    </a:p>
                  </a:txBody>
                  <a:tcPr marL="68580" marR="68580" marT="0" marB="0"/>
                </a:tc>
                <a:tc>
                  <a:txBody>
                    <a:bodyPr/>
                    <a:lstStyle/>
                    <a:p>
                      <a:pPr marL="457200" algn="ctr">
                        <a:lnSpc>
                          <a:spcPct val="115000"/>
                        </a:lnSpc>
                        <a:spcAft>
                          <a:spcPts val="0"/>
                        </a:spcAft>
                      </a:pPr>
                      <a:r>
                        <a:rPr lang="ru-RU" sz="1600" b="1">
                          <a:latin typeface="Times New Roman" pitchFamily="18" charset="0"/>
                          <a:ea typeface="Times New Roman"/>
                          <a:cs typeface="Times New Roman" pitchFamily="18" charset="0"/>
                        </a:rPr>
                        <a:t>Конкурс социальных медиопроектов Голос России</a:t>
                      </a:r>
                    </a:p>
                  </a:txBody>
                  <a:tcPr marL="68580" marR="68580" marT="0" marB="0"/>
                </a:tc>
                <a:tc>
                  <a:txBody>
                    <a:bodyPr/>
                    <a:lstStyle/>
                    <a:p>
                      <a:pPr marL="457200" algn="ctr">
                        <a:lnSpc>
                          <a:spcPct val="115000"/>
                        </a:lnSpc>
                        <a:spcAft>
                          <a:spcPts val="0"/>
                        </a:spcAft>
                      </a:pPr>
                      <a:r>
                        <a:rPr lang="ru-RU" sz="1600" b="1" dirty="0">
                          <a:latin typeface="Times New Roman" pitchFamily="18" charset="0"/>
                          <a:ea typeface="Times New Roman"/>
                          <a:cs typeface="Times New Roman" pitchFamily="18" charset="0"/>
                        </a:rPr>
                        <a:t>Сентябрь-ноябрь 2023г</a:t>
                      </a:r>
                    </a:p>
                  </a:txBody>
                  <a:tcPr marL="68580" marR="68580" marT="0" marB="0"/>
                </a:tc>
                <a:extLst>
                  <a:ext uri="{0D108BD9-81ED-4DB2-BD59-A6C34878D82A}">
                    <a16:rowId xmlns:a16="http://schemas.microsoft.com/office/drawing/2014/main" val="10003"/>
                  </a:ext>
                </a:extLst>
              </a:tr>
              <a:tr h="493930">
                <a:tc>
                  <a:txBody>
                    <a:bodyPr/>
                    <a:lstStyle/>
                    <a:p>
                      <a:pPr marL="457200" algn="ctr">
                        <a:lnSpc>
                          <a:spcPct val="115000"/>
                        </a:lnSpc>
                        <a:spcAft>
                          <a:spcPts val="0"/>
                        </a:spcAft>
                      </a:pPr>
                      <a:r>
                        <a:rPr lang="ru-RU" sz="1600" b="1">
                          <a:latin typeface="Times New Roman" pitchFamily="18" charset="0"/>
                          <a:ea typeface="Times New Roman"/>
                          <a:cs typeface="Times New Roman" pitchFamily="18" charset="0"/>
                        </a:rPr>
                        <a:t>Областной</a:t>
                      </a:r>
                    </a:p>
                  </a:txBody>
                  <a:tcPr marL="68580" marR="68580" marT="0" marB="0"/>
                </a:tc>
                <a:tc>
                  <a:txBody>
                    <a:bodyPr/>
                    <a:lstStyle/>
                    <a:p>
                      <a:pPr marL="457200" algn="ctr">
                        <a:lnSpc>
                          <a:spcPct val="115000"/>
                        </a:lnSpc>
                        <a:spcAft>
                          <a:spcPts val="0"/>
                        </a:spcAft>
                      </a:pPr>
                      <a:r>
                        <a:rPr lang="ru-RU" sz="1600" b="1">
                          <a:latin typeface="Times New Roman" pitchFamily="18" charset="0"/>
                          <a:ea typeface="Calibri"/>
                          <a:cs typeface="Times New Roman" pitchFamily="18" charset="0"/>
                        </a:rPr>
                        <a:t>«Знаю миг»</a:t>
                      </a:r>
                      <a:endParaRPr lang="ru-RU" sz="1600" b="1">
                        <a:latin typeface="Times New Roman" pitchFamily="18" charset="0"/>
                        <a:ea typeface="Times New Roman"/>
                        <a:cs typeface="Times New Roman" pitchFamily="18" charset="0"/>
                      </a:endParaRPr>
                    </a:p>
                  </a:txBody>
                  <a:tcPr marL="68580" marR="68580" marT="0" marB="0"/>
                </a:tc>
                <a:tc>
                  <a:txBody>
                    <a:bodyPr/>
                    <a:lstStyle/>
                    <a:p>
                      <a:pPr marL="457200" algn="ctr">
                        <a:lnSpc>
                          <a:spcPct val="115000"/>
                        </a:lnSpc>
                        <a:spcAft>
                          <a:spcPts val="0"/>
                        </a:spcAft>
                      </a:pPr>
                      <a:r>
                        <a:rPr lang="ru-RU" sz="1600" b="1" dirty="0">
                          <a:latin typeface="Times New Roman" pitchFamily="18" charset="0"/>
                          <a:ea typeface="Times New Roman"/>
                          <a:cs typeface="Times New Roman" pitchFamily="18" charset="0"/>
                        </a:rPr>
                        <a:t>2023-2024г</a:t>
                      </a:r>
                    </a:p>
                  </a:txBody>
                  <a:tcPr marL="68580" marR="68580" marT="0" marB="0"/>
                </a:tc>
                <a:extLst>
                  <a:ext uri="{0D108BD9-81ED-4DB2-BD59-A6C34878D82A}">
                    <a16:rowId xmlns:a16="http://schemas.microsoft.com/office/drawing/2014/main" val="10004"/>
                  </a:ext>
                </a:extLst>
              </a:tr>
              <a:tr h="510391">
                <a:tc>
                  <a:txBody>
                    <a:bodyPr/>
                    <a:lstStyle/>
                    <a:p>
                      <a:pPr marL="457200" algn="ctr">
                        <a:lnSpc>
                          <a:spcPct val="115000"/>
                        </a:lnSpc>
                        <a:spcAft>
                          <a:spcPts val="0"/>
                        </a:spcAft>
                      </a:pPr>
                      <a:r>
                        <a:rPr lang="ru-RU" sz="1600" b="1">
                          <a:latin typeface="Times New Roman" pitchFamily="18" charset="0"/>
                          <a:ea typeface="Times New Roman"/>
                          <a:cs typeface="Times New Roman" pitchFamily="18" charset="0"/>
                        </a:rPr>
                        <a:t>Областной</a:t>
                      </a:r>
                    </a:p>
                  </a:txBody>
                  <a:tcPr marL="68580" marR="68580" marT="0" marB="0"/>
                </a:tc>
                <a:tc>
                  <a:txBody>
                    <a:bodyPr/>
                    <a:lstStyle/>
                    <a:p>
                      <a:pPr marL="457200" algn="ctr">
                        <a:lnSpc>
                          <a:spcPct val="115000"/>
                        </a:lnSpc>
                        <a:spcAft>
                          <a:spcPts val="0"/>
                        </a:spcAft>
                      </a:pPr>
                      <a:r>
                        <a:rPr lang="ru-RU" sz="1600" b="1">
                          <a:latin typeface="Times New Roman" pitchFamily="18" charset="0"/>
                          <a:ea typeface="Calibri"/>
                          <a:cs typeface="Times New Roman" pitchFamily="18" charset="0"/>
                        </a:rPr>
                        <a:t>«Большая перемена»</a:t>
                      </a:r>
                      <a:endParaRPr lang="ru-RU" sz="1600" b="1">
                        <a:latin typeface="Times New Roman" pitchFamily="18" charset="0"/>
                        <a:ea typeface="Times New Roman"/>
                        <a:cs typeface="Times New Roman" pitchFamily="18" charset="0"/>
                      </a:endParaRPr>
                    </a:p>
                  </a:txBody>
                  <a:tcPr marL="68580" marR="68580" marT="0" marB="0"/>
                </a:tc>
                <a:tc>
                  <a:txBody>
                    <a:bodyPr/>
                    <a:lstStyle/>
                    <a:p>
                      <a:pPr marL="457200" algn="ctr">
                        <a:lnSpc>
                          <a:spcPct val="115000"/>
                        </a:lnSpc>
                        <a:spcAft>
                          <a:spcPts val="0"/>
                        </a:spcAft>
                      </a:pPr>
                      <a:r>
                        <a:rPr lang="ru-RU" sz="1600" b="1" dirty="0">
                          <a:latin typeface="Times New Roman" pitchFamily="18" charset="0"/>
                          <a:ea typeface="Times New Roman"/>
                          <a:cs typeface="Times New Roman" pitchFamily="18" charset="0"/>
                        </a:rPr>
                        <a:t>2023-2024г</a:t>
                      </a:r>
                    </a:p>
                  </a:txBody>
                  <a:tcPr marL="68580" marR="68580" marT="0" marB="0"/>
                </a:tc>
                <a:extLst>
                  <a:ext uri="{0D108BD9-81ED-4DB2-BD59-A6C34878D82A}">
                    <a16:rowId xmlns:a16="http://schemas.microsoft.com/office/drawing/2014/main" val="10005"/>
                  </a:ext>
                </a:extLst>
              </a:tr>
              <a:tr h="525134">
                <a:tc>
                  <a:txBody>
                    <a:bodyPr/>
                    <a:lstStyle/>
                    <a:p>
                      <a:pPr marL="457200" algn="ctr">
                        <a:lnSpc>
                          <a:spcPct val="115000"/>
                        </a:lnSpc>
                        <a:spcAft>
                          <a:spcPts val="0"/>
                        </a:spcAft>
                      </a:pPr>
                      <a:r>
                        <a:rPr lang="ru-RU" sz="1600" b="1">
                          <a:latin typeface="Times New Roman" pitchFamily="18" charset="0"/>
                          <a:ea typeface="Calibri"/>
                          <a:cs typeface="Times New Roman" pitchFamily="18" charset="0"/>
                        </a:rPr>
                        <a:t>Муниципальный</a:t>
                      </a:r>
                      <a:endParaRPr lang="ru-RU" sz="1600" b="1">
                        <a:latin typeface="Times New Roman" pitchFamily="18" charset="0"/>
                        <a:ea typeface="Times New Roman"/>
                        <a:cs typeface="Times New Roman" pitchFamily="18" charset="0"/>
                      </a:endParaRPr>
                    </a:p>
                  </a:txBody>
                  <a:tcPr marL="68580" marR="68580" marT="0" marB="0"/>
                </a:tc>
                <a:tc>
                  <a:txBody>
                    <a:bodyPr/>
                    <a:lstStyle/>
                    <a:p>
                      <a:pPr marL="457200" algn="ctr">
                        <a:lnSpc>
                          <a:spcPct val="115000"/>
                        </a:lnSpc>
                        <a:spcAft>
                          <a:spcPts val="0"/>
                        </a:spcAft>
                      </a:pPr>
                      <a:r>
                        <a:rPr lang="ru-RU" sz="1600" b="1">
                          <a:latin typeface="Times New Roman" pitchFamily="18" charset="0"/>
                          <a:ea typeface="Calibri"/>
                          <a:cs typeface="Times New Roman" pitchFamily="18" charset="0"/>
                        </a:rPr>
                        <a:t>«Осенняя фантазия»</a:t>
                      </a:r>
                      <a:endParaRPr lang="ru-RU" sz="1600" b="1">
                        <a:latin typeface="Times New Roman" pitchFamily="18" charset="0"/>
                        <a:ea typeface="Times New Roman"/>
                        <a:cs typeface="Times New Roman" pitchFamily="18" charset="0"/>
                      </a:endParaRPr>
                    </a:p>
                  </a:txBody>
                  <a:tcPr marL="68580" marR="68580" marT="0" marB="0"/>
                </a:tc>
                <a:tc>
                  <a:txBody>
                    <a:bodyPr/>
                    <a:lstStyle/>
                    <a:p>
                      <a:pPr marL="457200" algn="ctr">
                        <a:lnSpc>
                          <a:spcPct val="115000"/>
                        </a:lnSpc>
                        <a:spcAft>
                          <a:spcPts val="0"/>
                        </a:spcAft>
                      </a:pPr>
                      <a:r>
                        <a:rPr lang="ru-RU" sz="1600" b="1" dirty="0" smtClean="0">
                          <a:latin typeface="Times New Roman" pitchFamily="18" charset="0"/>
                          <a:ea typeface="Calibri"/>
                          <a:cs typeface="Times New Roman" pitchFamily="18" charset="0"/>
                        </a:rPr>
                        <a:t>Октябрь 2023г</a:t>
                      </a:r>
                      <a:endParaRPr lang="ru-RU" sz="1600" b="1" dirty="0">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6"/>
                  </a:ext>
                </a:extLst>
              </a:tr>
            </a:tbl>
          </a:graphicData>
        </a:graphic>
      </p:graphicFrame>
      <p:sp>
        <p:nvSpPr>
          <p:cNvPr id="5" name="Номер слайда 4"/>
          <p:cNvSpPr>
            <a:spLocks noGrp="1"/>
          </p:cNvSpPr>
          <p:nvPr>
            <p:ph type="sldNum" sz="quarter" idx="12"/>
          </p:nvPr>
        </p:nvSpPr>
        <p:spPr/>
        <p:txBody>
          <a:bodyPr/>
          <a:lstStyle/>
          <a:p>
            <a:fld id="{285DC19C-03DA-4066-9FF7-D0BF1BC6D6F6}" type="slidenum">
              <a:rPr lang="ru-RU" smtClean="0"/>
              <a:pPr/>
              <a:t>15</a:t>
            </a:fld>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10972800" cy="1417638"/>
          </a:xfrm>
          <a:solidFill>
            <a:schemeClr val="accent2"/>
          </a:solidFill>
        </p:spPr>
        <p:txBody>
          <a:bodyPr>
            <a:normAutofit fontScale="90000"/>
          </a:bodyPr>
          <a:lstStyle/>
          <a:p>
            <a:r>
              <a:rPr lang="ru-RU" sz="3100" b="1" dirty="0" smtClean="0">
                <a:solidFill>
                  <a:schemeClr val="bg1"/>
                </a:solidFill>
                <a:latin typeface="Times New Roman" pitchFamily="18" charset="0"/>
                <a:cs typeface="Times New Roman" pitchFamily="18" charset="0"/>
              </a:rPr>
              <a:t>Участники и призеры областного конкурса «Знаю миг», «Большая перемена» 2022-2023г</a:t>
            </a:r>
            <a:r>
              <a:rPr lang="ru-RU" b="1" dirty="0" smtClean="0"/>
              <a:t/>
            </a:r>
            <a:br>
              <a:rPr lang="ru-RU" b="1" dirty="0" smtClean="0"/>
            </a:br>
            <a:endParaRPr lang="ru-RU" b="1" dirty="0"/>
          </a:p>
        </p:txBody>
      </p:sp>
      <p:sp>
        <p:nvSpPr>
          <p:cNvPr id="3" name="Содержимое 2"/>
          <p:cNvSpPr>
            <a:spLocks noGrp="1"/>
          </p:cNvSpPr>
          <p:nvPr>
            <p:ph sz="half" idx="1"/>
          </p:nvPr>
        </p:nvSpPr>
        <p:spPr>
          <a:xfrm>
            <a:off x="609600" y="1600202"/>
            <a:ext cx="10741572" cy="2104696"/>
          </a:xfrm>
        </p:spPr>
        <p:txBody>
          <a:bodyPr/>
          <a:lstStyle/>
          <a:p>
            <a:r>
              <a:rPr lang="ru-RU" b="1" dirty="0" smtClean="0">
                <a:latin typeface="Times New Roman" pitchFamily="18" charset="0"/>
                <a:cs typeface="Times New Roman" pitchFamily="18" charset="0"/>
              </a:rPr>
              <a:t>Команда </a:t>
            </a:r>
            <a:r>
              <a:rPr lang="ru-RU" b="1" dirty="0" err="1" smtClean="0">
                <a:latin typeface="Times New Roman" pitchFamily="18" charset="0"/>
                <a:cs typeface="Times New Roman" pitchFamily="18" charset="0"/>
              </a:rPr>
              <a:t>медиацентра</a:t>
            </a:r>
            <a:r>
              <a:rPr lang="ru-RU" b="1" dirty="0" smtClean="0">
                <a:latin typeface="Times New Roman" pitchFamily="18" charset="0"/>
                <a:cs typeface="Times New Roman" pitchFamily="18" charset="0"/>
              </a:rPr>
              <a:t> МОБУ «</a:t>
            </a:r>
            <a:r>
              <a:rPr lang="ru-RU" b="1" dirty="0" err="1" smtClean="0">
                <a:latin typeface="Times New Roman" pitchFamily="18" charset="0"/>
                <a:cs typeface="Times New Roman" pitchFamily="18" charset="0"/>
              </a:rPr>
              <a:t>Черноотрожской</a:t>
            </a:r>
            <a:r>
              <a:rPr lang="ru-RU" b="1" dirty="0" smtClean="0">
                <a:latin typeface="Times New Roman" pitchFamily="18" charset="0"/>
                <a:cs typeface="Times New Roman" pitchFamily="18" charset="0"/>
              </a:rPr>
              <a:t> СОШ», педагог Михайлова С.В.;</a:t>
            </a:r>
          </a:p>
          <a:p>
            <a:r>
              <a:rPr lang="ru-RU" b="1" dirty="0" smtClean="0">
                <a:latin typeface="Times New Roman" pitchFamily="18" charset="0"/>
                <a:cs typeface="Times New Roman" pitchFamily="18" charset="0"/>
              </a:rPr>
              <a:t>Команда </a:t>
            </a:r>
            <a:r>
              <a:rPr lang="ru-RU" b="1" dirty="0" err="1" smtClean="0">
                <a:latin typeface="Times New Roman" pitchFamily="18" charset="0"/>
                <a:cs typeface="Times New Roman" pitchFamily="18" charset="0"/>
              </a:rPr>
              <a:t>медиацентра</a:t>
            </a:r>
            <a:r>
              <a:rPr lang="ru-RU" b="1" dirty="0" smtClean="0">
                <a:latin typeface="Times New Roman" pitchFamily="18" charset="0"/>
                <a:cs typeface="Times New Roman" pitchFamily="18" charset="0"/>
              </a:rPr>
              <a:t> МОБУ </a:t>
            </a:r>
            <a:r>
              <a:rPr lang="ru-RU" b="1" dirty="0" err="1" smtClean="0">
                <a:latin typeface="Times New Roman" pitchFamily="18" charset="0"/>
                <a:cs typeface="Times New Roman" pitchFamily="18" charset="0"/>
              </a:rPr>
              <a:t>Каировской</a:t>
            </a:r>
            <a:r>
              <a:rPr lang="ru-RU" b="1" dirty="0" smtClean="0">
                <a:latin typeface="Times New Roman" pitchFamily="18" charset="0"/>
                <a:cs typeface="Times New Roman" pitchFamily="18" charset="0"/>
              </a:rPr>
              <a:t> ООШ, педагог </a:t>
            </a:r>
            <a:r>
              <a:rPr lang="ru-RU" b="1" dirty="0" err="1" smtClean="0">
                <a:latin typeface="Times New Roman" pitchFamily="18" charset="0"/>
                <a:cs typeface="Times New Roman" pitchFamily="18" charset="0"/>
              </a:rPr>
              <a:t>Панишева</a:t>
            </a:r>
            <a:r>
              <a:rPr lang="ru-RU" b="1" dirty="0" smtClean="0">
                <a:latin typeface="Times New Roman" pitchFamily="18" charset="0"/>
                <a:cs typeface="Times New Roman" pitchFamily="18" charset="0"/>
              </a:rPr>
              <a:t> Л.Н.</a:t>
            </a:r>
          </a:p>
          <a:p>
            <a:pPr>
              <a:buNone/>
            </a:pPr>
            <a:endParaRPr lang="ru-RU" b="1" dirty="0">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fld id="{285DC19C-03DA-4066-9FF7-D0BF1BC6D6F6}" type="slidenum">
              <a:rPr lang="ru-RU" smtClean="0"/>
              <a:pPr/>
              <a:t>16</a:t>
            </a:fld>
            <a:endParaRPr lang="ru-RU"/>
          </a:p>
        </p:txBody>
      </p:sp>
      <p:pic>
        <p:nvPicPr>
          <p:cNvPr id="8" name="Picture 2" descr="C:\Users\User\Desktop\Безымянный.png"/>
          <p:cNvPicPr>
            <a:picLocks noGrp="1" noChangeAspect="1" noChangeArrowheads="1"/>
          </p:cNvPicPr>
          <p:nvPr>
            <p:ph sz="half" idx="1"/>
          </p:nvPr>
        </p:nvPicPr>
        <p:blipFill>
          <a:blip r:embed="rId2" cstate="print"/>
          <a:srcRect/>
          <a:stretch>
            <a:fillRect/>
          </a:stretch>
        </p:blipFill>
        <p:spPr bwMode="auto">
          <a:xfrm>
            <a:off x="3894082" y="3153102"/>
            <a:ext cx="3436883" cy="3499945"/>
          </a:xfrm>
          <a:prstGeom prst="rect">
            <a:avLst/>
          </a:prstGeom>
          <a:noFill/>
        </p:spPr>
      </p:pic>
      <p:pic>
        <p:nvPicPr>
          <p:cNvPr id="3075" name="Picture 3" descr="C:\Users\User\Desktop\Безымянный.png"/>
          <p:cNvPicPr>
            <a:picLocks noChangeAspect="1" noChangeArrowheads="1"/>
          </p:cNvPicPr>
          <p:nvPr/>
        </p:nvPicPr>
        <p:blipFill>
          <a:blip r:embed="rId3" cstate="print"/>
          <a:srcRect/>
          <a:stretch>
            <a:fillRect/>
          </a:stretch>
        </p:blipFill>
        <p:spPr bwMode="auto">
          <a:xfrm>
            <a:off x="8387254" y="3137340"/>
            <a:ext cx="3121574" cy="353147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0"/>
            <a:ext cx="12191999" cy="6858000"/>
          </a:xfrm>
          <a:solidFill>
            <a:schemeClr val="accent2"/>
          </a:solidFill>
        </p:spPr>
        <p:txBody>
          <a:bodyPr>
            <a:normAutofit/>
          </a:bodyPr>
          <a:lstStyle/>
          <a:p>
            <a:pPr algn="ctr">
              <a:buNone/>
            </a:pPr>
            <a:endParaRPr lang="ru-RU" sz="4800" b="1" dirty="0" smtClean="0">
              <a:solidFill>
                <a:schemeClr val="bg1"/>
              </a:solidFill>
              <a:latin typeface="Times New Roman" pitchFamily="18" charset="0"/>
              <a:cs typeface="Times New Roman" pitchFamily="18" charset="0"/>
            </a:endParaRPr>
          </a:p>
          <a:p>
            <a:pPr algn="ctr">
              <a:buNone/>
            </a:pPr>
            <a:endParaRPr lang="ru-RU" sz="4800" b="1" dirty="0" smtClean="0">
              <a:solidFill>
                <a:schemeClr val="bg1"/>
              </a:solidFill>
              <a:latin typeface="Times New Roman" pitchFamily="18" charset="0"/>
              <a:cs typeface="Times New Roman" pitchFamily="18" charset="0"/>
            </a:endParaRPr>
          </a:p>
          <a:p>
            <a:pPr algn="ctr">
              <a:buNone/>
            </a:pPr>
            <a:r>
              <a:rPr lang="ru-RU" sz="4800" b="1" dirty="0" smtClean="0">
                <a:solidFill>
                  <a:schemeClr val="bg1"/>
                </a:solidFill>
                <a:latin typeface="Times New Roman" pitchFamily="18" charset="0"/>
                <a:cs typeface="Times New Roman" pitchFamily="18" charset="0"/>
              </a:rPr>
              <a:t>Спасибо за внимание</a:t>
            </a:r>
            <a:endParaRPr lang="ru-RU" sz="4800" b="1" dirty="0">
              <a:solidFill>
                <a:schemeClr val="bg1"/>
              </a:solidFill>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fld id="{285DC19C-03DA-4066-9FF7-D0BF1BC6D6F6}" type="slidenum">
              <a:rPr lang="ru-RU" smtClean="0"/>
              <a:pPr/>
              <a:t>17</a:t>
            </a:fld>
            <a:endParaRPr lang="ru-RU"/>
          </a:p>
        </p:txBody>
      </p:sp>
      <p:pic>
        <p:nvPicPr>
          <p:cNvPr id="6" name="Picture 4" descr="http://0day.kiev.ua/uploads3/1420932543_54b1b5bfb90bd.png"/>
          <p:cNvPicPr>
            <a:picLocks noChangeAspect="1" noChangeArrowheads="1"/>
          </p:cNvPicPr>
          <p:nvPr/>
        </p:nvPicPr>
        <p:blipFill>
          <a:blip r:embed="rId2" cstate="print"/>
          <a:srcRect/>
          <a:stretch>
            <a:fillRect/>
          </a:stretch>
        </p:blipFill>
        <p:spPr bwMode="auto">
          <a:xfrm>
            <a:off x="8671034" y="3216166"/>
            <a:ext cx="3263463" cy="335805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1040" y="136525"/>
            <a:ext cx="10515600" cy="1325563"/>
          </a:xfrm>
        </p:spPr>
        <p:txBody>
          <a:bodyPr/>
          <a:lstStyle/>
          <a:p>
            <a:r>
              <a:rPr lang="ru-RU" b="1" dirty="0">
                <a:latin typeface="Helvetica" panose="00000500000000000000" pitchFamily="50" charset="0"/>
                <a:ea typeface="Helvetica" panose="00000500000000000000" pitchFamily="50" charset="0"/>
              </a:rPr>
              <a:t>Школьный театр</a:t>
            </a:r>
            <a:endParaRPr lang="ru-RU" dirty="0">
              <a:latin typeface="HelveticaNeue LT 55 Roman" panose="02000503040000020004" pitchFamily="2" charset="0"/>
            </a:endParaRPr>
          </a:p>
        </p:txBody>
      </p:sp>
      <p:sp>
        <p:nvSpPr>
          <p:cNvPr id="3" name="Объект 2"/>
          <p:cNvSpPr>
            <a:spLocks noGrp="1"/>
          </p:cNvSpPr>
          <p:nvPr>
            <p:ph idx="1"/>
          </p:nvPr>
        </p:nvSpPr>
        <p:spPr>
          <a:xfrm>
            <a:off x="1589561" y="1246909"/>
            <a:ext cx="8950977" cy="5062453"/>
          </a:xfrm>
        </p:spPr>
        <p:txBody>
          <a:bodyPr>
            <a:noAutofit/>
          </a:bodyPr>
          <a:lstStyle/>
          <a:p>
            <a:pPr marL="0" indent="0" algn="just">
              <a:lnSpc>
                <a:spcPct val="150000"/>
              </a:lnSpc>
              <a:buNone/>
            </a:pPr>
            <a:r>
              <a:rPr lang="ru-RU" sz="1400" b="1" dirty="0">
                <a:latin typeface="helvetica" panose="020B0604020202020204" pitchFamily="34" charset="0"/>
                <a:ea typeface="Helvetica" panose="00000500000000000000" pitchFamily="50" charset="0"/>
                <a:cs typeface="helvetica" panose="020B0604020202020204" pitchFamily="34" charset="0"/>
              </a:rPr>
              <a:t>детское творческое объединение театрального творчества </a:t>
            </a:r>
            <a:r>
              <a:rPr lang="ru-RU" sz="1400" dirty="0">
                <a:latin typeface="helvetica" panose="020B0604020202020204" pitchFamily="34" charset="0"/>
                <a:ea typeface="Helvetica" panose="00000500000000000000" pitchFamily="50" charset="0"/>
                <a:cs typeface="helvetica" panose="020B0604020202020204" pitchFamily="34" charset="0"/>
              </a:rPr>
              <a:t>в любом из жанров (драматический, музыкальный, кукольный, театр моды и др.), </a:t>
            </a:r>
          </a:p>
          <a:p>
            <a:pPr marL="0" indent="0" algn="just">
              <a:lnSpc>
                <a:spcPct val="150000"/>
              </a:lnSpc>
              <a:buNone/>
            </a:pPr>
            <a:r>
              <a:rPr lang="ru-RU" sz="1400" dirty="0">
                <a:latin typeface="helvetica" panose="020B0604020202020204" pitchFamily="34" charset="0"/>
                <a:ea typeface="Helvetica" panose="00000500000000000000" pitchFamily="50" charset="0"/>
                <a:cs typeface="helvetica" panose="020B0604020202020204" pitchFamily="34" charset="0"/>
              </a:rPr>
              <a:t>созданное в Организации путем открытия, разработки и реализации соответствующей </a:t>
            </a:r>
            <a:r>
              <a:rPr lang="ru-RU" sz="1400" b="1" dirty="0">
                <a:latin typeface="helvetica" panose="020B0604020202020204" pitchFamily="34" charset="0"/>
                <a:ea typeface="Helvetica" panose="00000500000000000000" pitchFamily="50" charset="0"/>
                <a:cs typeface="helvetica" panose="020B0604020202020204" pitchFamily="34" charset="0"/>
              </a:rPr>
              <a:t>образовательной программы</a:t>
            </a:r>
            <a:r>
              <a:rPr lang="ru-RU" sz="1400" dirty="0">
                <a:latin typeface="helvetica" panose="020B0604020202020204" pitchFamily="34" charset="0"/>
                <a:ea typeface="Helvetica" panose="00000500000000000000" pitchFamily="50" charset="0"/>
                <a:cs typeface="helvetica" panose="020B0604020202020204" pitchFamily="34" charset="0"/>
              </a:rPr>
              <a:t>: </a:t>
            </a:r>
          </a:p>
          <a:p>
            <a:pPr marL="0" indent="0" algn="just">
              <a:lnSpc>
                <a:spcPct val="150000"/>
              </a:lnSpc>
              <a:buFont typeface="Wingdings" pitchFamily="2" charset="2"/>
              <a:buChar char="§"/>
            </a:pPr>
            <a:r>
              <a:rPr lang="ru-RU" sz="1400" b="1" dirty="0">
                <a:latin typeface="helvetica" panose="020B0604020202020204" pitchFamily="34" charset="0"/>
                <a:ea typeface="Helvetica" panose="00000500000000000000" pitchFamily="50" charset="0"/>
                <a:cs typeface="helvetica" panose="020B0604020202020204" pitchFamily="34" charset="0"/>
              </a:rPr>
              <a:t>программы внеурочной деятельности</a:t>
            </a:r>
            <a:r>
              <a:rPr lang="ru-RU" sz="1400" dirty="0">
                <a:latin typeface="helvetica" panose="020B0604020202020204" pitchFamily="34" charset="0"/>
                <a:ea typeface="Helvetica" panose="00000500000000000000" pitchFamily="50" charset="0"/>
                <a:cs typeface="helvetica" panose="020B0604020202020204" pitchFamily="34" charset="0"/>
              </a:rPr>
              <a:t>; </a:t>
            </a:r>
          </a:p>
          <a:p>
            <a:pPr marL="0" indent="0" algn="just">
              <a:lnSpc>
                <a:spcPct val="150000"/>
              </a:lnSpc>
              <a:buFont typeface="Wingdings" pitchFamily="2" charset="2"/>
              <a:buChar char="§"/>
            </a:pPr>
            <a:r>
              <a:rPr lang="ru-RU" sz="1400" b="1" dirty="0">
                <a:latin typeface="helvetica" panose="020B0604020202020204" pitchFamily="34" charset="0"/>
                <a:ea typeface="Helvetica" panose="00000500000000000000" pitchFamily="50" charset="0"/>
                <a:cs typeface="helvetica" panose="020B0604020202020204" pitchFamily="34" charset="0"/>
              </a:rPr>
              <a:t>дополнительной общеобразовательной общеразвивающей программы художественной направленности</a:t>
            </a:r>
            <a:r>
              <a:rPr lang="ru-RU" sz="1400" dirty="0">
                <a:latin typeface="helvetica" panose="020B0604020202020204" pitchFamily="34" charset="0"/>
                <a:ea typeface="Helvetica" panose="00000500000000000000" pitchFamily="50" charset="0"/>
                <a:cs typeface="helvetica" panose="020B0604020202020204" pitchFamily="34" charset="0"/>
              </a:rPr>
              <a:t>; </a:t>
            </a:r>
          </a:p>
          <a:p>
            <a:pPr marL="0" indent="0" algn="just">
              <a:lnSpc>
                <a:spcPct val="150000"/>
              </a:lnSpc>
              <a:buFont typeface="Wingdings" pitchFamily="2" charset="2"/>
              <a:buChar char="§"/>
            </a:pPr>
            <a:r>
              <a:rPr lang="ru-RU" sz="1400" b="1" dirty="0">
                <a:latin typeface="helvetica" panose="020B0604020202020204" pitchFamily="34" charset="0"/>
                <a:ea typeface="Helvetica" panose="00000500000000000000" pitchFamily="50" charset="0"/>
                <a:cs typeface="helvetica" panose="020B0604020202020204" pitchFamily="34" charset="0"/>
              </a:rPr>
              <a:t>дополнительной общеобразовательной общеразвивающей программы художественной направленности, реализуемой в сетевой форме </a:t>
            </a:r>
            <a:r>
              <a:rPr lang="ru-RU" sz="1400" dirty="0">
                <a:latin typeface="helvetica" panose="020B0604020202020204" pitchFamily="34" charset="0"/>
                <a:ea typeface="Helvetica" panose="00000500000000000000" pitchFamily="50" charset="0"/>
                <a:cs typeface="helvetica" panose="020B0604020202020204" pitchFamily="34" charset="0"/>
              </a:rPr>
              <a:t>по договору с другой образовательной организацией – участником (например, организация дополнительного образования, профессиональная образовательная организация, образовательная организация высшего образования и др.), или организацией, обладающей ресурсами (имущественными, кадровыми, программными и иными), например, учреждение культуры, предприятие реального сектора экономики и др</a:t>
            </a:r>
            <a:r>
              <a:rPr lang="ru-RU" sz="1400" dirty="0" smtClean="0">
                <a:latin typeface="helvetica" panose="020B0604020202020204" pitchFamily="34" charset="0"/>
                <a:ea typeface="Helvetica" panose="00000500000000000000" pitchFamily="50" charset="0"/>
                <a:cs typeface="helvetica" panose="020B0604020202020204" pitchFamily="34" charset="0"/>
              </a:rPr>
              <a:t>.</a:t>
            </a:r>
            <a:endParaRPr lang="ru-RU" sz="1400" dirty="0">
              <a:latin typeface="helvetica" panose="020B0604020202020204" pitchFamily="34" charset="0"/>
              <a:ea typeface="Helvetica" panose="00000500000000000000" pitchFamily="50" charset="0"/>
              <a:cs typeface="helvetica" panose="020B0604020202020204" pitchFamily="34" charset="0"/>
            </a:endParaRPr>
          </a:p>
          <a:p>
            <a:pPr marL="0" indent="0" algn="just">
              <a:lnSpc>
                <a:spcPct val="150000"/>
              </a:lnSpc>
              <a:buNone/>
            </a:pPr>
            <a:endParaRPr lang="ru-RU" sz="1400" dirty="0">
              <a:latin typeface="helvetica" panose="020B0604020202020204" pitchFamily="34" charset="0"/>
              <a:ea typeface="Helvetica" panose="00000500000000000000" pitchFamily="50" charset="0"/>
              <a:cs typeface="helvetica" panose="020B0604020202020204" pitchFamily="34" charset="0"/>
            </a:endParaRPr>
          </a:p>
        </p:txBody>
      </p:sp>
      <p:sp>
        <p:nvSpPr>
          <p:cNvPr id="7" name="Номер слайда 6">
            <a:extLst>
              <a:ext uri="{FF2B5EF4-FFF2-40B4-BE49-F238E27FC236}">
                <a16:creationId xmlns:a16="http://schemas.microsoft.com/office/drawing/2014/main" id="{CC064871-E899-4680-9CF7-54ADCE21FD8A}"/>
              </a:ext>
            </a:extLst>
          </p:cNvPr>
          <p:cNvSpPr>
            <a:spLocks noGrp="1"/>
          </p:cNvSpPr>
          <p:nvPr>
            <p:ph type="sldNum" sz="quarter" idx="12"/>
          </p:nvPr>
        </p:nvSpPr>
        <p:spPr/>
        <p:txBody>
          <a:bodyPr/>
          <a:lstStyle/>
          <a:p>
            <a:fld id="{285DC19C-03DA-4066-9FF7-D0BF1BC6D6F6}" type="slidenum">
              <a:rPr lang="ru-RU" smtClean="0">
                <a:solidFill>
                  <a:schemeClr val="tx1"/>
                </a:solidFill>
                <a:latin typeface="helvetica" panose="020B0604020202020204" pitchFamily="34" charset="0"/>
                <a:cs typeface="helvetica" panose="020B0604020202020204" pitchFamily="34" charset="0"/>
              </a:rPr>
              <a:pPr/>
              <a:t>2</a:t>
            </a:fld>
            <a:endParaRPr lang="ru-RU" dirty="0">
              <a:solidFill>
                <a:schemeClr val="tx1"/>
              </a:solidFill>
              <a:latin typeface="helvetica" panose="020B0604020202020204" pitchFamily="34" charset="0"/>
              <a:cs typeface="helvetica" panose="020B0604020202020204" pitchFamily="34" charset="0"/>
            </a:endParaRPr>
          </a:p>
        </p:txBody>
      </p:sp>
      <p:sp>
        <p:nvSpPr>
          <p:cNvPr id="13" name="Заголовок 1"/>
          <p:cNvSpPr txBox="1">
            <a:spLocks/>
          </p:cNvSpPr>
          <p:nvPr/>
        </p:nvSpPr>
        <p:spPr>
          <a:xfrm>
            <a:off x="813816" y="4466092"/>
            <a:ext cx="405079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ru-RU" sz="2800" dirty="0">
              <a:solidFill>
                <a:schemeClr val="bg1"/>
              </a:solidFill>
              <a:latin typeface="HelveticaNeue LT 55 Roman" panose="02000503040000020004" pitchFamily="2" charset="0"/>
            </a:endParaRPr>
          </a:p>
        </p:txBody>
      </p:sp>
      <p:pic>
        <p:nvPicPr>
          <p:cNvPr id="17" name="Picture 3" descr="C:\Users\User\Desktop\activity_51.jpg"/>
          <p:cNvPicPr>
            <a:picLocks noChangeAspect="1" noChangeArrowheads="1"/>
          </p:cNvPicPr>
          <p:nvPr/>
        </p:nvPicPr>
        <p:blipFill>
          <a:blip r:embed="rId2" cstate="print"/>
          <a:srcRect/>
          <a:stretch>
            <a:fillRect/>
          </a:stretch>
        </p:blipFill>
        <p:spPr bwMode="auto">
          <a:xfrm>
            <a:off x="10457411" y="1"/>
            <a:ext cx="1734590" cy="1878676"/>
          </a:xfrm>
          <a:prstGeom prst="rect">
            <a:avLst/>
          </a:prstGeom>
          <a:noFill/>
        </p:spPr>
      </p:pic>
    </p:spTree>
    <p:extLst>
      <p:ext uri="{BB962C8B-B14F-4D97-AF65-F5344CB8AC3E}">
        <p14:creationId xmlns:p14="http://schemas.microsoft.com/office/powerpoint/2010/main" val="3169999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819" name="Picture 3" descr="C:\Users\User\Desktop\activity_51.jpg"/>
          <p:cNvPicPr>
            <a:picLocks noChangeAspect="1" noChangeArrowheads="1"/>
          </p:cNvPicPr>
          <p:nvPr/>
        </p:nvPicPr>
        <p:blipFill>
          <a:blip r:embed="rId2" cstate="print"/>
          <a:srcRect/>
          <a:stretch>
            <a:fillRect/>
          </a:stretch>
        </p:blipFill>
        <p:spPr bwMode="auto">
          <a:xfrm>
            <a:off x="9942023" y="0"/>
            <a:ext cx="2249978" cy="2111433"/>
          </a:xfrm>
          <a:prstGeom prst="rect">
            <a:avLst/>
          </a:prstGeom>
          <a:noFill/>
        </p:spPr>
      </p:pic>
      <p:sp>
        <p:nvSpPr>
          <p:cNvPr id="7" name="Объект 6">
            <a:extLst>
              <a:ext uri="{FF2B5EF4-FFF2-40B4-BE49-F238E27FC236}">
                <a16:creationId xmlns:a16="http://schemas.microsoft.com/office/drawing/2014/main" id="{FA178E15-FC4B-D4A9-4ED9-71FA99E1071B}"/>
              </a:ext>
            </a:extLst>
          </p:cNvPr>
          <p:cNvSpPr>
            <a:spLocks noGrp="1"/>
          </p:cNvSpPr>
          <p:nvPr>
            <p:ph idx="1"/>
          </p:nvPr>
        </p:nvSpPr>
        <p:spPr>
          <a:xfrm>
            <a:off x="838200" y="1113905"/>
            <a:ext cx="10832869" cy="5063058"/>
          </a:xfrm>
        </p:spPr>
        <p:txBody>
          <a:bodyPr>
            <a:normAutofit/>
          </a:bodyPr>
          <a:lstStyle/>
          <a:p>
            <a:pPr marL="342900" lvl="0" indent="-342900">
              <a:buNone/>
            </a:pPr>
            <a:r>
              <a:rPr lang="ru-RU" sz="1100" dirty="0">
                <a:effectLst/>
                <a:latin typeface="Times New Roman" panose="02020603050405020304" pitchFamily="18" charset="0"/>
                <a:ea typeface="Calibri" panose="020F0502020204030204" pitchFamily="34" charset="0"/>
              </a:rPr>
              <a:t/>
            </a:r>
            <a:br>
              <a:rPr lang="ru-RU" sz="1100" dirty="0">
                <a:effectLst/>
                <a:latin typeface="Times New Roman" panose="02020603050405020304" pitchFamily="18" charset="0"/>
                <a:ea typeface="Calibri" panose="020F0502020204030204" pitchFamily="34" charset="0"/>
              </a:rPr>
            </a:br>
            <a:endParaRPr lang="ru-RU" sz="1100" dirty="0">
              <a:effectLst/>
              <a:latin typeface="Times New Roman" panose="02020603050405020304" pitchFamily="18" charset="0"/>
              <a:ea typeface="Times New Roman" panose="02020603050405020304" pitchFamily="18" charset="0"/>
            </a:endParaRPr>
          </a:p>
          <a:p>
            <a:endParaRPr lang="ru-RU" sz="1100" dirty="0"/>
          </a:p>
        </p:txBody>
      </p:sp>
      <p:sp>
        <p:nvSpPr>
          <p:cNvPr id="5" name="Номер слайда 4">
            <a:extLst>
              <a:ext uri="{FF2B5EF4-FFF2-40B4-BE49-F238E27FC236}">
                <a16:creationId xmlns:a16="http://schemas.microsoft.com/office/drawing/2014/main" id="{97B3AD9A-6504-DBA6-0794-F85A3BAFE14E}"/>
              </a:ext>
            </a:extLst>
          </p:cNvPr>
          <p:cNvSpPr>
            <a:spLocks noGrp="1"/>
          </p:cNvSpPr>
          <p:nvPr>
            <p:ph type="sldNum" sz="quarter" idx="12"/>
          </p:nvPr>
        </p:nvSpPr>
        <p:spPr>
          <a:xfrm>
            <a:off x="9780104" y="6356350"/>
            <a:ext cx="1573696" cy="365125"/>
          </a:xfrm>
        </p:spPr>
        <p:txBody>
          <a:bodyPr>
            <a:normAutofit/>
          </a:bodyPr>
          <a:lstStyle/>
          <a:p>
            <a:pPr>
              <a:spcAft>
                <a:spcPts val="600"/>
              </a:spcAft>
            </a:pPr>
            <a:fld id="{285DC19C-03DA-4066-9FF7-D0BF1BC6D6F6}" type="slidenum">
              <a:rPr lang="ru-RU" smtClean="0"/>
              <a:pPr>
                <a:spcAft>
                  <a:spcPts val="600"/>
                </a:spcAft>
              </a:pPr>
              <a:t>3</a:t>
            </a:fld>
            <a:endParaRPr lang="ru-RU"/>
          </a:p>
        </p:txBody>
      </p:sp>
      <p:pic>
        <p:nvPicPr>
          <p:cNvPr id="34818" name="Picture 2" descr="C:\Users\User\Desktop\Театр  Дорожная карта 21-24 (1).jpg"/>
          <p:cNvPicPr>
            <a:picLocks noChangeAspect="1" noChangeArrowheads="1"/>
          </p:cNvPicPr>
          <p:nvPr/>
        </p:nvPicPr>
        <p:blipFill>
          <a:blip r:embed="rId3" cstate="print"/>
          <a:srcRect/>
          <a:stretch>
            <a:fillRect/>
          </a:stretch>
        </p:blipFill>
        <p:spPr bwMode="auto">
          <a:xfrm>
            <a:off x="1729047" y="-1"/>
            <a:ext cx="8212975" cy="6858001"/>
          </a:xfrm>
          <a:prstGeom prst="rect">
            <a:avLst/>
          </a:prstGeom>
          <a:noFill/>
        </p:spPr>
      </p:pic>
      <p:pic>
        <p:nvPicPr>
          <p:cNvPr id="18" name="Picture 3" descr="C:\Users\User\Desktop\activity_51.jpg"/>
          <p:cNvPicPr>
            <a:picLocks noChangeAspect="1" noChangeArrowheads="1"/>
          </p:cNvPicPr>
          <p:nvPr/>
        </p:nvPicPr>
        <p:blipFill>
          <a:blip r:embed="rId4" cstate="print"/>
          <a:srcRect/>
          <a:stretch>
            <a:fillRect/>
          </a:stretch>
        </p:blipFill>
        <p:spPr bwMode="auto">
          <a:xfrm>
            <a:off x="0" y="4746567"/>
            <a:ext cx="1729047" cy="2111433"/>
          </a:xfrm>
          <a:prstGeom prst="rect">
            <a:avLst/>
          </a:prstGeom>
          <a:noFill/>
        </p:spPr>
      </p:pic>
    </p:spTree>
    <p:extLst>
      <p:ext uri="{BB962C8B-B14F-4D97-AF65-F5344CB8AC3E}">
        <p14:creationId xmlns:p14="http://schemas.microsoft.com/office/powerpoint/2010/main" val="3085436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6548F0-168D-E275-E93D-400703241EB1}"/>
              </a:ext>
            </a:extLst>
          </p:cNvPr>
          <p:cNvSpPr>
            <a:spLocks noGrp="1"/>
          </p:cNvSpPr>
          <p:nvPr>
            <p:ph type="title"/>
          </p:nvPr>
        </p:nvSpPr>
        <p:spPr/>
        <p:txBody>
          <a:bodyPr vert="horz" lIns="91440" tIns="45720" rIns="91440" bIns="45720" rtlCol="0" anchor="b">
            <a:normAutofit fontScale="90000"/>
          </a:bodyPr>
          <a:lstStyle/>
          <a:p>
            <a:r>
              <a:rPr lang="ru-RU" i="1" dirty="0" smtClean="0"/>
              <a:t/>
            </a:r>
            <a:br>
              <a:rPr lang="ru-RU" i="1" dirty="0" smtClean="0"/>
            </a:br>
            <a:r>
              <a:rPr lang="ru-RU" i="1" dirty="0"/>
              <a:t/>
            </a:r>
            <a:br>
              <a:rPr lang="ru-RU" i="1" dirty="0"/>
            </a:br>
            <a:r>
              <a:rPr lang="ru-RU" i="1" dirty="0" smtClean="0"/>
              <a:t/>
            </a:r>
            <a:br>
              <a:rPr lang="ru-RU" i="1" dirty="0" smtClean="0"/>
            </a:br>
            <a:r>
              <a:rPr lang="ru-RU" i="1" dirty="0"/>
              <a:t/>
            </a:r>
            <a:br>
              <a:rPr lang="ru-RU" i="1" dirty="0"/>
            </a:br>
            <a:r>
              <a:rPr lang="ru-RU" i="1" dirty="0" smtClean="0"/>
              <a:t/>
            </a:r>
            <a:br>
              <a:rPr lang="ru-RU" i="1" dirty="0" smtClean="0"/>
            </a:br>
            <a:r>
              <a:rPr lang="ru-RU" sz="3600" b="1" i="1" dirty="0" smtClean="0"/>
              <a:t>Мониторинг </a:t>
            </a:r>
            <a:r>
              <a:rPr lang="ru-RU" sz="3600" b="1" i="1" dirty="0"/>
              <a:t>школьных театров </a:t>
            </a:r>
            <a:r>
              <a:rPr lang="ru-RU" sz="3600" b="1" i="1" dirty="0" err="1"/>
              <a:t>Саракташский</a:t>
            </a:r>
            <a:r>
              <a:rPr lang="ru-RU" sz="3600" b="1" i="1" dirty="0"/>
              <a:t> район</a:t>
            </a:r>
            <a:r>
              <a:rPr lang="ru-RU" dirty="0"/>
              <a:t/>
            </a:r>
            <a:br>
              <a:rPr lang="ru-RU" dirty="0"/>
            </a:br>
            <a:endParaRPr lang="en-US" b="1" kern="1200" dirty="0">
              <a:solidFill>
                <a:schemeClr val="tx1"/>
              </a:solidFill>
              <a:latin typeface="+mj-lt"/>
              <a:ea typeface="+mj-ea"/>
              <a:cs typeface="+mj-cs"/>
            </a:endParaRPr>
          </a:p>
        </p:txBody>
      </p:sp>
      <p:sp>
        <p:nvSpPr>
          <p:cNvPr id="4" name="Номер слайда 3">
            <a:extLst>
              <a:ext uri="{FF2B5EF4-FFF2-40B4-BE49-F238E27FC236}">
                <a16:creationId xmlns:a16="http://schemas.microsoft.com/office/drawing/2014/main" id="{FD98EADD-1CC9-87BD-4FA4-04DE3B2F3D38}"/>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285DC19C-03DA-4066-9FF7-D0BF1BC6D6F6}" type="slidenum">
              <a:rPr lang="en-US" smtClean="0"/>
              <a:pPr defTabSz="914400">
                <a:spcAft>
                  <a:spcPts val="600"/>
                </a:spcAft>
              </a:pPr>
              <a:t>4</a:t>
            </a:fld>
            <a:endParaRPr lang="en-US"/>
          </a:p>
        </p:txBody>
      </p:sp>
      <p:sp>
        <p:nvSpPr>
          <p:cNvPr id="6" name="Содержимое 5"/>
          <p:cNvSpPr>
            <a:spLocks noGrp="1"/>
          </p:cNvSpPr>
          <p:nvPr>
            <p:ph sz="half" idx="1"/>
          </p:nvPr>
        </p:nvSpPr>
        <p:spPr>
          <a:xfrm>
            <a:off x="609599" y="1600201"/>
            <a:ext cx="10945091" cy="4525963"/>
          </a:xfrm>
        </p:spPr>
        <p:txBody>
          <a:bodyPr>
            <a:normAutofit/>
          </a:bodyPr>
          <a:lstStyle/>
          <a:p>
            <a:pPr algn="just">
              <a:spcAft>
                <a:spcPts val="0"/>
              </a:spcAft>
              <a:buNone/>
            </a:pPr>
            <a:endParaRPr lang="ru-RU" sz="3200" dirty="0" smtClean="0">
              <a:latin typeface="Times New Roman"/>
              <a:ea typeface="Times New Roman"/>
            </a:endParaRPr>
          </a:p>
          <a:p>
            <a:endParaRPr lang="ru-RU" dirty="0"/>
          </a:p>
        </p:txBody>
      </p:sp>
      <p:graphicFrame>
        <p:nvGraphicFramePr>
          <p:cNvPr id="8" name="Таблица 7"/>
          <p:cNvGraphicFramePr>
            <a:graphicFrameLocks noGrp="1"/>
          </p:cNvGraphicFramePr>
          <p:nvPr/>
        </p:nvGraphicFramePr>
        <p:xfrm>
          <a:off x="677917" y="1749971"/>
          <a:ext cx="10444511" cy="2998656"/>
        </p:xfrm>
        <a:graphic>
          <a:graphicData uri="http://schemas.openxmlformats.org/drawingml/2006/table">
            <a:tbl>
              <a:tblPr firstRow="1" bandRow="1">
                <a:tableStyleId>{5C22544A-7EE6-4342-B048-85BDC9FD1C3A}</a:tableStyleId>
              </a:tblPr>
              <a:tblGrid>
                <a:gridCol w="2088902">
                  <a:extLst>
                    <a:ext uri="{9D8B030D-6E8A-4147-A177-3AD203B41FA5}">
                      <a16:colId xmlns:a16="http://schemas.microsoft.com/office/drawing/2014/main" val="20000"/>
                    </a:ext>
                  </a:extLst>
                </a:gridCol>
                <a:gridCol w="1991200">
                  <a:extLst>
                    <a:ext uri="{9D8B030D-6E8A-4147-A177-3AD203B41FA5}">
                      <a16:colId xmlns:a16="http://schemas.microsoft.com/office/drawing/2014/main" val="20001"/>
                    </a:ext>
                  </a:extLst>
                </a:gridCol>
                <a:gridCol w="2186605">
                  <a:extLst>
                    <a:ext uri="{9D8B030D-6E8A-4147-A177-3AD203B41FA5}">
                      <a16:colId xmlns:a16="http://schemas.microsoft.com/office/drawing/2014/main" val="20002"/>
                    </a:ext>
                  </a:extLst>
                </a:gridCol>
                <a:gridCol w="2088902">
                  <a:extLst>
                    <a:ext uri="{9D8B030D-6E8A-4147-A177-3AD203B41FA5}">
                      <a16:colId xmlns:a16="http://schemas.microsoft.com/office/drawing/2014/main" val="20003"/>
                    </a:ext>
                  </a:extLst>
                </a:gridCol>
                <a:gridCol w="2088902">
                  <a:extLst>
                    <a:ext uri="{9D8B030D-6E8A-4147-A177-3AD203B41FA5}">
                      <a16:colId xmlns:a16="http://schemas.microsoft.com/office/drawing/2014/main" val="20004"/>
                    </a:ext>
                  </a:extLst>
                </a:gridCol>
              </a:tblGrid>
              <a:tr h="859248">
                <a:tc rowSpan="2">
                  <a:txBody>
                    <a:bodyPr/>
                    <a:lstStyle/>
                    <a:p>
                      <a:pPr algn="just">
                        <a:spcAft>
                          <a:spcPts val="0"/>
                        </a:spcAft>
                      </a:pPr>
                      <a:r>
                        <a:rPr lang="ru-RU" sz="2800" dirty="0">
                          <a:latin typeface="Times New Roman"/>
                          <a:ea typeface="Times New Roman"/>
                        </a:rPr>
                        <a:t>всего школ</a:t>
                      </a:r>
                    </a:p>
                  </a:txBody>
                  <a:tcPr marL="68580" marR="68580" marT="0" marB="0"/>
                </a:tc>
                <a:tc gridSpan="2">
                  <a:txBody>
                    <a:bodyPr/>
                    <a:lstStyle/>
                    <a:p>
                      <a:pPr algn="just">
                        <a:spcAft>
                          <a:spcPts val="0"/>
                        </a:spcAft>
                      </a:pPr>
                      <a:r>
                        <a:rPr lang="ru-RU" sz="2800" dirty="0">
                          <a:latin typeface="Times New Roman"/>
                          <a:ea typeface="Times New Roman"/>
                        </a:rPr>
                        <a:t>2022-2023г</a:t>
                      </a:r>
                    </a:p>
                  </a:txBody>
                  <a:tcPr marL="68580" marR="68580" marT="0" marB="0"/>
                </a:tc>
                <a:tc hMerge="1">
                  <a:txBody>
                    <a:bodyPr/>
                    <a:lstStyle/>
                    <a:p>
                      <a:endParaRPr lang="ru-RU"/>
                    </a:p>
                  </a:txBody>
                  <a:tcPr/>
                </a:tc>
                <a:tc gridSpan="2">
                  <a:txBody>
                    <a:bodyPr/>
                    <a:lstStyle/>
                    <a:p>
                      <a:pPr algn="just">
                        <a:spcAft>
                          <a:spcPts val="0"/>
                        </a:spcAft>
                      </a:pPr>
                      <a:r>
                        <a:rPr lang="ru-RU" sz="2800">
                          <a:latin typeface="Times New Roman"/>
                          <a:ea typeface="Times New Roman"/>
                        </a:rPr>
                        <a:t>2023 – 2024г</a:t>
                      </a:r>
                    </a:p>
                  </a:txBody>
                  <a:tcPr marL="68580" marR="68580" marT="0" marB="0"/>
                </a:tc>
                <a:tc hMerge="1">
                  <a:txBody>
                    <a:bodyPr/>
                    <a:lstStyle/>
                    <a:p>
                      <a:endParaRPr lang="ru-RU"/>
                    </a:p>
                  </a:txBody>
                  <a:tcPr/>
                </a:tc>
                <a:extLst>
                  <a:ext uri="{0D108BD9-81ED-4DB2-BD59-A6C34878D82A}">
                    <a16:rowId xmlns:a16="http://schemas.microsoft.com/office/drawing/2014/main" val="10000"/>
                  </a:ext>
                </a:extLst>
              </a:tr>
              <a:tr h="1264245">
                <a:tc vMerge="1">
                  <a:txBody>
                    <a:bodyPr/>
                    <a:lstStyle/>
                    <a:p>
                      <a:endParaRPr lang="ru-RU"/>
                    </a:p>
                  </a:txBody>
                  <a:tcPr/>
                </a:tc>
                <a:tc>
                  <a:txBody>
                    <a:bodyPr/>
                    <a:lstStyle/>
                    <a:p>
                      <a:pPr algn="just">
                        <a:spcAft>
                          <a:spcPts val="0"/>
                        </a:spcAft>
                      </a:pPr>
                      <a:r>
                        <a:rPr lang="ru-RU" sz="2800" dirty="0">
                          <a:latin typeface="Times New Roman"/>
                          <a:ea typeface="Times New Roman"/>
                        </a:rPr>
                        <a:t>наличие школьных театров</a:t>
                      </a:r>
                    </a:p>
                  </a:txBody>
                  <a:tcPr marL="68580" marR="68580" marT="0" marB="0"/>
                </a:tc>
                <a:tc>
                  <a:txBody>
                    <a:bodyPr/>
                    <a:lstStyle/>
                    <a:p>
                      <a:pPr algn="just">
                        <a:spcAft>
                          <a:spcPts val="0"/>
                        </a:spcAft>
                      </a:pPr>
                      <a:r>
                        <a:rPr lang="ru-RU" sz="2800">
                          <a:latin typeface="Times New Roman"/>
                          <a:ea typeface="Times New Roman"/>
                        </a:rPr>
                        <a:t>зарегистрированных в реестре</a:t>
                      </a:r>
                    </a:p>
                  </a:txBody>
                  <a:tcPr marL="68580" marR="68580" marT="0" marB="0"/>
                </a:tc>
                <a:tc>
                  <a:txBody>
                    <a:bodyPr/>
                    <a:lstStyle/>
                    <a:p>
                      <a:pPr algn="just">
                        <a:spcAft>
                          <a:spcPts val="0"/>
                        </a:spcAft>
                      </a:pPr>
                      <a:r>
                        <a:rPr lang="ru-RU" sz="2800">
                          <a:latin typeface="Times New Roman"/>
                          <a:ea typeface="Times New Roman"/>
                        </a:rPr>
                        <a:t>наличие школьных театров</a:t>
                      </a:r>
                    </a:p>
                  </a:txBody>
                  <a:tcPr marL="68580" marR="68580" marT="0" marB="0"/>
                </a:tc>
                <a:tc>
                  <a:txBody>
                    <a:bodyPr/>
                    <a:lstStyle/>
                    <a:p>
                      <a:pPr algn="just">
                        <a:spcAft>
                          <a:spcPts val="0"/>
                        </a:spcAft>
                      </a:pPr>
                      <a:r>
                        <a:rPr lang="ru-RU" sz="2800">
                          <a:latin typeface="Times New Roman"/>
                          <a:ea typeface="Times New Roman"/>
                        </a:rPr>
                        <a:t>зарегистрированных в реестре</a:t>
                      </a:r>
                    </a:p>
                  </a:txBody>
                  <a:tcPr marL="68580" marR="68580" marT="0" marB="0"/>
                </a:tc>
                <a:extLst>
                  <a:ext uri="{0D108BD9-81ED-4DB2-BD59-A6C34878D82A}">
                    <a16:rowId xmlns:a16="http://schemas.microsoft.com/office/drawing/2014/main" val="10001"/>
                  </a:ext>
                </a:extLst>
              </a:tr>
              <a:tr h="859248">
                <a:tc>
                  <a:txBody>
                    <a:bodyPr/>
                    <a:lstStyle/>
                    <a:p>
                      <a:pPr algn="just">
                        <a:spcAft>
                          <a:spcPts val="0"/>
                        </a:spcAft>
                      </a:pPr>
                      <a:r>
                        <a:rPr lang="ru-RU" sz="2800">
                          <a:latin typeface="Times New Roman"/>
                          <a:ea typeface="Times New Roman"/>
                        </a:rPr>
                        <a:t>36</a:t>
                      </a:r>
                    </a:p>
                  </a:txBody>
                  <a:tcPr marL="68580" marR="68580" marT="0" marB="0"/>
                </a:tc>
                <a:tc>
                  <a:txBody>
                    <a:bodyPr/>
                    <a:lstStyle/>
                    <a:p>
                      <a:pPr algn="just">
                        <a:spcAft>
                          <a:spcPts val="0"/>
                        </a:spcAft>
                      </a:pPr>
                      <a:r>
                        <a:rPr lang="ru-RU" sz="2800">
                          <a:latin typeface="Times New Roman"/>
                          <a:ea typeface="Times New Roman"/>
                        </a:rPr>
                        <a:t>18</a:t>
                      </a:r>
                    </a:p>
                  </a:txBody>
                  <a:tcPr marL="68580" marR="68580" marT="0" marB="0"/>
                </a:tc>
                <a:tc>
                  <a:txBody>
                    <a:bodyPr/>
                    <a:lstStyle/>
                    <a:p>
                      <a:pPr algn="just">
                        <a:spcAft>
                          <a:spcPts val="0"/>
                        </a:spcAft>
                      </a:pPr>
                      <a:r>
                        <a:rPr lang="ru-RU" sz="2800">
                          <a:latin typeface="Times New Roman"/>
                          <a:ea typeface="Times New Roman"/>
                        </a:rPr>
                        <a:t>18</a:t>
                      </a:r>
                    </a:p>
                  </a:txBody>
                  <a:tcPr marL="68580" marR="68580" marT="0" marB="0"/>
                </a:tc>
                <a:tc>
                  <a:txBody>
                    <a:bodyPr/>
                    <a:lstStyle/>
                    <a:p>
                      <a:pPr algn="just">
                        <a:spcAft>
                          <a:spcPts val="0"/>
                        </a:spcAft>
                      </a:pPr>
                      <a:r>
                        <a:rPr lang="ru-RU" sz="2800">
                          <a:latin typeface="Times New Roman"/>
                          <a:ea typeface="Times New Roman"/>
                        </a:rPr>
                        <a:t>28</a:t>
                      </a:r>
                    </a:p>
                  </a:txBody>
                  <a:tcPr marL="68580" marR="68580" marT="0" marB="0"/>
                </a:tc>
                <a:tc>
                  <a:txBody>
                    <a:bodyPr/>
                    <a:lstStyle/>
                    <a:p>
                      <a:pPr algn="just">
                        <a:spcAft>
                          <a:spcPts val="0"/>
                        </a:spcAft>
                      </a:pPr>
                      <a:r>
                        <a:rPr lang="ru-RU" sz="2800" dirty="0">
                          <a:latin typeface="Times New Roman"/>
                          <a:ea typeface="Times New Roman"/>
                        </a:rPr>
                        <a:t>28</a:t>
                      </a:r>
                    </a:p>
                  </a:txBody>
                  <a:tcPr marL="68580" marR="68580" marT="0" marB="0"/>
                </a:tc>
                <a:extLst>
                  <a:ext uri="{0D108BD9-81ED-4DB2-BD59-A6C34878D82A}">
                    <a16:rowId xmlns:a16="http://schemas.microsoft.com/office/drawing/2014/main" val="10002"/>
                  </a:ext>
                </a:extLst>
              </a:tr>
            </a:tbl>
          </a:graphicData>
        </a:graphic>
      </p:graphicFrame>
      <p:pic>
        <p:nvPicPr>
          <p:cNvPr id="9" name="Picture 3" descr="C:\Users\User\Desktop\activity_51.jpg"/>
          <p:cNvPicPr>
            <a:picLocks noChangeAspect="1" noChangeArrowheads="1"/>
          </p:cNvPicPr>
          <p:nvPr/>
        </p:nvPicPr>
        <p:blipFill>
          <a:blip r:embed="rId2" cstate="print"/>
          <a:srcRect/>
          <a:stretch>
            <a:fillRect/>
          </a:stretch>
        </p:blipFill>
        <p:spPr bwMode="auto">
          <a:xfrm>
            <a:off x="750078" y="5187142"/>
            <a:ext cx="1734590" cy="1670858"/>
          </a:xfrm>
          <a:prstGeom prst="rect">
            <a:avLst/>
          </a:prstGeom>
          <a:noFill/>
        </p:spPr>
      </p:pic>
      <p:pic>
        <p:nvPicPr>
          <p:cNvPr id="10" name="Picture 3" descr="C:\Users\User\Desktop\activity_51.jpg"/>
          <p:cNvPicPr>
            <a:picLocks noChangeAspect="1" noChangeArrowheads="1"/>
          </p:cNvPicPr>
          <p:nvPr/>
        </p:nvPicPr>
        <p:blipFill>
          <a:blip r:embed="rId2" cstate="print"/>
          <a:srcRect/>
          <a:stretch>
            <a:fillRect/>
          </a:stretch>
        </p:blipFill>
        <p:spPr bwMode="auto">
          <a:xfrm>
            <a:off x="9662160" y="4898968"/>
            <a:ext cx="1734590" cy="1670858"/>
          </a:xfrm>
          <a:prstGeom prst="rect">
            <a:avLst/>
          </a:prstGeom>
          <a:noFill/>
        </p:spPr>
      </p:pic>
    </p:spTree>
    <p:extLst>
      <p:ext uri="{BB962C8B-B14F-4D97-AF65-F5344CB8AC3E}">
        <p14:creationId xmlns:p14="http://schemas.microsoft.com/office/powerpoint/2010/main" val="4143818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Заголовок 1">
            <a:extLst>
              <a:ext uri="{FF2B5EF4-FFF2-40B4-BE49-F238E27FC236}">
                <a16:creationId xmlns:a16="http://schemas.microsoft.com/office/drawing/2014/main" id="{F7D729DA-68EB-2F1E-0D6B-FA19AEC63CA8}"/>
              </a:ext>
            </a:extLst>
          </p:cNvPr>
          <p:cNvSpPr>
            <a:spLocks noGrp="1"/>
          </p:cNvSpPr>
          <p:nvPr>
            <p:ph type="title"/>
          </p:nvPr>
        </p:nvSpPr>
        <p:spPr>
          <a:xfrm>
            <a:off x="958506" y="448887"/>
            <a:ext cx="10264697" cy="1429789"/>
          </a:xfrm>
        </p:spPr>
        <p:txBody>
          <a:bodyPr>
            <a:normAutofit/>
          </a:bodyPr>
          <a:lstStyle/>
          <a:p>
            <a:r>
              <a:rPr lang="ru-RU" sz="4000" b="1" dirty="0" smtClean="0">
                <a:solidFill>
                  <a:schemeClr val="bg1"/>
                </a:solidFill>
              </a:rPr>
              <a:t>Реестр школьных театров</a:t>
            </a:r>
            <a:endParaRPr lang="ru-RU" sz="4000" dirty="0">
              <a:solidFill>
                <a:srgbClr val="FFFFFF"/>
              </a:solidFill>
            </a:endParaRPr>
          </a:p>
        </p:txBody>
      </p:sp>
      <p:sp>
        <p:nvSpPr>
          <p:cNvPr id="3" name="Объект 2">
            <a:extLst>
              <a:ext uri="{FF2B5EF4-FFF2-40B4-BE49-F238E27FC236}">
                <a16:creationId xmlns:a16="http://schemas.microsoft.com/office/drawing/2014/main" id="{B3177C47-6EBB-62BE-7B21-F850B21C04FB}"/>
              </a:ext>
            </a:extLst>
          </p:cNvPr>
          <p:cNvSpPr>
            <a:spLocks noGrp="1"/>
          </p:cNvSpPr>
          <p:nvPr>
            <p:ph idx="1"/>
          </p:nvPr>
        </p:nvSpPr>
        <p:spPr>
          <a:xfrm>
            <a:off x="1367624" y="2490436"/>
            <a:ext cx="9708995" cy="4093244"/>
          </a:xfrm>
        </p:spPr>
        <p:txBody>
          <a:bodyPr anchor="ctr">
            <a:normAutofit fontScale="32500" lnSpcReduction="20000"/>
          </a:bodyPr>
          <a:lstStyle/>
          <a:p>
            <a:pPr indent="-1270"/>
            <a:r>
              <a:rPr lang="ru-RU" sz="4900" b="1" dirty="0" smtClean="0">
                <a:effectLst/>
                <a:latin typeface="Times New Roman" panose="02020603050405020304" pitchFamily="18" charset="0"/>
                <a:ea typeface="Times New Roman" panose="02020603050405020304" pitchFamily="18" charset="0"/>
              </a:rPr>
              <a:t>ФГБУК «ВЦХТ» разработан “Порядок формирования Реестра школьных театров”, создан и постоянно обновляется Всероссийский перечень (реестр) школьных театров. </a:t>
            </a:r>
          </a:p>
          <a:p>
            <a:pPr indent="-1270"/>
            <a:r>
              <a:rPr lang="ru-RU" sz="4900" b="1" dirty="0" smtClean="0">
                <a:effectLst/>
                <a:latin typeface="Times New Roman" panose="02020603050405020304" pitchFamily="18" charset="0"/>
                <a:ea typeface="Times New Roman" panose="02020603050405020304" pitchFamily="18" charset="0"/>
              </a:rPr>
              <a:t>Ссылка на письмо Министерства Просвещения  “О формировании Всероссийского перечня (реестра) школьных театров” № ДГ-1067/06 от 06.05.2022 и порядок формирования Реестра школьных театров: </a:t>
            </a:r>
            <a:r>
              <a:rPr lang="ru-RU" sz="4900" b="1" u="sng" dirty="0" smtClean="0">
                <a:effectLst/>
                <a:latin typeface="Times New Roman" panose="02020603050405020304" pitchFamily="18" charset="0"/>
                <a:ea typeface="Times New Roman" panose="02020603050405020304" pitchFamily="18" charset="0"/>
                <a:hlinkClick r:id="rId2"/>
              </a:rPr>
              <a:t>https://drive.google.com/drive/folders/1mqDTEJINjzj8l3pOSj59VmHRuFComI7m?usp=sharing</a:t>
            </a:r>
            <a:r>
              <a:rPr lang="ru-RU" sz="4900" b="1" dirty="0" smtClean="0">
                <a:effectLst/>
                <a:latin typeface="Times New Roman" panose="02020603050405020304" pitchFamily="18" charset="0"/>
                <a:ea typeface="Times New Roman" panose="02020603050405020304" pitchFamily="18" charset="0"/>
              </a:rPr>
              <a:t> </a:t>
            </a:r>
          </a:p>
          <a:p>
            <a:pPr indent="-1270"/>
            <a:r>
              <a:rPr lang="ru-RU" sz="4900" b="1" dirty="0" smtClean="0">
                <a:effectLst/>
                <a:latin typeface="Times New Roman" panose="02020603050405020304" pitchFamily="18" charset="0"/>
                <a:ea typeface="Times New Roman" panose="02020603050405020304" pitchFamily="18" charset="0"/>
              </a:rPr>
              <a:t>Реестр на данный момент содержит сведения о свыше 17000 школьных театрах, включая сведения об идентификационном номере, федеральном округе, субъекте Российской Федерации, Полном наименовании образовательной организации (по Уставу), сведениях об образовательной организации, наименовании школьного театра, форме осуществления деятельности школьного театра ( в форме внеурочного компонента в рамках ФГОС начального общего, основного общего, среднего общего образования/ в форме дополнительной  </a:t>
            </a:r>
            <a:r>
              <a:rPr lang="ru-RU" sz="4900" b="1" dirty="0" err="1" smtClean="0">
                <a:effectLst/>
                <a:latin typeface="Times New Roman" panose="02020603050405020304" pitchFamily="18" charset="0"/>
                <a:ea typeface="Times New Roman" panose="02020603050405020304" pitchFamily="18" charset="0"/>
              </a:rPr>
              <a:t>общеразвивающей</a:t>
            </a:r>
            <a:r>
              <a:rPr lang="ru-RU" sz="4900" b="1" dirty="0" smtClean="0">
                <a:effectLst/>
                <a:latin typeface="Times New Roman" panose="02020603050405020304" pitchFamily="18" charset="0"/>
                <a:ea typeface="Times New Roman" panose="02020603050405020304" pitchFamily="18" charset="0"/>
              </a:rPr>
              <a:t> программы/ в форме дополнительной </a:t>
            </a:r>
            <a:r>
              <a:rPr lang="ru-RU" sz="4900" b="1" dirty="0" err="1" smtClean="0">
                <a:effectLst/>
                <a:latin typeface="Times New Roman" panose="02020603050405020304" pitchFamily="18" charset="0"/>
                <a:ea typeface="Times New Roman" panose="02020603050405020304" pitchFamily="18" charset="0"/>
              </a:rPr>
              <a:t>общеразвивающей</a:t>
            </a:r>
            <a:r>
              <a:rPr lang="ru-RU" sz="4900" b="1" dirty="0" smtClean="0">
                <a:effectLst/>
                <a:latin typeface="Times New Roman" panose="02020603050405020304" pitchFamily="18" charset="0"/>
                <a:ea typeface="Times New Roman" panose="02020603050405020304" pitchFamily="18" charset="0"/>
              </a:rPr>
              <a:t> программы, реализуемой в сетевой форме), активной ссылки на страницу (вкладку) школьного театра официального сайта образовательной организации в сети Интернет. </a:t>
            </a:r>
          </a:p>
          <a:p>
            <a:pPr indent="-1270"/>
            <a:r>
              <a:rPr lang="ru-RU" sz="4900" b="1" dirty="0" smtClean="0">
                <a:effectLst/>
                <a:latin typeface="Times New Roman" panose="02020603050405020304" pitchFamily="18" charset="0"/>
                <a:ea typeface="Times New Roman" panose="02020603050405020304" pitchFamily="18" charset="0"/>
              </a:rPr>
              <a:t>Ссылка на Реестр:</a:t>
            </a:r>
          </a:p>
          <a:p>
            <a:pPr indent="-1905"/>
            <a:r>
              <a:rPr lang="ru-RU" sz="4900" b="1" u="sng" dirty="0" smtClean="0">
                <a:effectLst/>
                <a:latin typeface="Times New Roman" panose="02020603050405020304" pitchFamily="18" charset="0"/>
                <a:ea typeface="Times New Roman" panose="02020603050405020304" pitchFamily="18" charset="0"/>
                <a:hlinkClick r:id="rId3"/>
              </a:rPr>
              <a:t>http://vcht.center/reestr-teatrov/</a:t>
            </a:r>
            <a:r>
              <a:rPr lang="ru-RU" sz="4900" b="1" dirty="0" smtClean="0">
                <a:effectLst/>
                <a:latin typeface="Times New Roman" panose="02020603050405020304" pitchFamily="18" charset="0"/>
                <a:ea typeface="Times New Roman" panose="02020603050405020304" pitchFamily="18" charset="0"/>
              </a:rPr>
              <a:t> </a:t>
            </a:r>
          </a:p>
          <a:p>
            <a:pPr rtl="0">
              <a:buNone/>
            </a:pPr>
            <a:r>
              <a:rPr lang="ru-RU" sz="2200" b="0" i="0" dirty="0">
                <a:effectLst/>
                <a:latin typeface="Arial" panose="020B0604020202020204" pitchFamily="34" charset="0"/>
              </a:rPr>
              <a:t/>
            </a:r>
            <a:br>
              <a:rPr lang="ru-RU" sz="2200" b="0" i="0" dirty="0">
                <a:effectLst/>
                <a:latin typeface="Arial" panose="020B0604020202020204" pitchFamily="34" charset="0"/>
              </a:rPr>
            </a:br>
            <a:endParaRPr lang="ru-RU" sz="2200" b="0" i="0" dirty="0">
              <a:effectLst/>
              <a:latin typeface="Arial" panose="020B0604020202020204" pitchFamily="34" charset="0"/>
            </a:endParaRPr>
          </a:p>
          <a:p>
            <a:endParaRPr lang="ru-RU" sz="2200" dirty="0"/>
          </a:p>
        </p:txBody>
      </p:sp>
      <p:sp>
        <p:nvSpPr>
          <p:cNvPr id="4" name="Номер слайда 3">
            <a:extLst>
              <a:ext uri="{FF2B5EF4-FFF2-40B4-BE49-F238E27FC236}">
                <a16:creationId xmlns:a16="http://schemas.microsoft.com/office/drawing/2014/main" id="{3D7B2939-EF2D-F204-04BC-75D206F45CF4}"/>
              </a:ext>
            </a:extLst>
          </p:cNvPr>
          <p:cNvSpPr>
            <a:spLocks noGrp="1"/>
          </p:cNvSpPr>
          <p:nvPr>
            <p:ph type="sldNum" sz="quarter" idx="12"/>
          </p:nvPr>
        </p:nvSpPr>
        <p:spPr>
          <a:xfrm>
            <a:off x="10707624" y="6382512"/>
            <a:ext cx="685800" cy="320040"/>
          </a:xfrm>
        </p:spPr>
        <p:txBody>
          <a:bodyPr>
            <a:normAutofit/>
          </a:bodyPr>
          <a:lstStyle/>
          <a:p>
            <a:pPr>
              <a:spcAft>
                <a:spcPts val="600"/>
              </a:spcAft>
            </a:pPr>
            <a:fld id="{285DC19C-03DA-4066-9FF7-D0BF1BC6D6F6}" type="slidenum">
              <a:rPr lang="ru-RU" sz="1000"/>
              <a:pPr>
                <a:spcAft>
                  <a:spcPts val="600"/>
                </a:spcAft>
              </a:pPr>
              <a:t>5</a:t>
            </a:fld>
            <a:endParaRPr lang="ru-RU" sz="1000"/>
          </a:p>
        </p:txBody>
      </p:sp>
    </p:spTree>
    <p:extLst>
      <p:ext uri="{BB962C8B-B14F-4D97-AF65-F5344CB8AC3E}">
        <p14:creationId xmlns:p14="http://schemas.microsoft.com/office/powerpoint/2010/main" val="3499518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E2269C49-FD2B-27BE-7E84-32CED4115B5D}"/>
              </a:ext>
            </a:extLst>
          </p:cNvPr>
          <p:cNvSpPr>
            <a:spLocks noGrp="1"/>
          </p:cNvSpPr>
          <p:nvPr>
            <p:ph type="sldNum" sz="quarter" idx="12"/>
          </p:nvPr>
        </p:nvSpPr>
        <p:spPr/>
        <p:txBody>
          <a:bodyPr/>
          <a:lstStyle/>
          <a:p>
            <a:fld id="{285DC19C-03DA-4066-9FF7-D0BF1BC6D6F6}" type="slidenum">
              <a:rPr lang="ru-RU" smtClean="0"/>
              <a:pPr/>
              <a:t>6</a:t>
            </a:fld>
            <a:endParaRPr lang="ru-RU"/>
          </a:p>
        </p:txBody>
      </p:sp>
      <p:graphicFrame>
        <p:nvGraphicFramePr>
          <p:cNvPr id="14" name="Содержимое 13"/>
          <p:cNvGraphicFramePr>
            <a:graphicFrameLocks noGrp="1"/>
          </p:cNvGraphicFramePr>
          <p:nvPr>
            <p:ph sz="half" idx="2"/>
          </p:nvPr>
        </p:nvGraphicFramePr>
        <p:xfrm>
          <a:off x="8828115" y="4272742"/>
          <a:ext cx="2975957" cy="2111434"/>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ph type="title"/>
            <p:extLst>
              <p:ext uri="{386F3935-93C4-4BCD-93E2-E3B085C9AB24}">
                <p16:designElem xmlns:p16="http://schemas.microsoft.com/office/powerpoint/2015/main" val="1"/>
              </p:ext>
            </p:extLst>
          </p:nvPr>
        </p:nvSpPr>
        <p:spPr bwMode="auto">
          <a:prstGeom prst="rect">
            <a:avLst/>
          </a:prstGeom>
          <a:solidFill>
            <a:schemeClr val="accent1"/>
          </a:solidFill>
          <a:ln>
            <a:noFill/>
          </a:ln>
        </p:spPr>
        <p:txBody>
          <a:bodyPr vert="horz" wrap="square" lIns="91440" tIns="45720" rIns="91440" bIns="45720" numCol="1" anchor="t" anchorCtr="0" compatLnSpc="1">
            <a:prstTxWarp prst="textNoShape">
              <a:avLst/>
            </a:prstTxWarp>
            <a:normAutofit fontScale="90000"/>
          </a:bodyPr>
          <a:lstStyle/>
          <a:p>
            <a:r>
              <a:rPr lang="ru-RU" b="1" dirty="0" smtClean="0">
                <a:solidFill>
                  <a:schemeClr val="bg1"/>
                </a:solidFill>
              </a:rPr>
              <a:t>Курсовая подготовка педагогов</a:t>
            </a:r>
            <a:r>
              <a:rPr lang="ru-RU" dirty="0" smtClean="0">
                <a:solidFill>
                  <a:schemeClr val="bg1"/>
                </a:solidFill>
              </a:rPr>
              <a:t/>
            </a:r>
            <a:br>
              <a:rPr lang="ru-RU" dirty="0" smtClean="0">
                <a:solidFill>
                  <a:schemeClr val="bg1"/>
                </a:solidFill>
              </a:rPr>
            </a:br>
            <a:endParaRPr lang="ru-RU" dirty="0">
              <a:solidFill>
                <a:schemeClr val="bg1"/>
              </a:solidFill>
            </a:endParaRPr>
          </a:p>
        </p:txBody>
      </p:sp>
      <p:graphicFrame>
        <p:nvGraphicFramePr>
          <p:cNvPr id="16" name="Содержимое 15"/>
          <p:cNvGraphicFramePr>
            <a:graphicFrameLocks noGrp="1"/>
          </p:cNvGraphicFramePr>
          <p:nvPr>
            <p:ph sz="half" idx="1"/>
          </p:nvPr>
        </p:nvGraphicFramePr>
        <p:xfrm>
          <a:off x="626223" y="1517073"/>
          <a:ext cx="7420496" cy="5024803"/>
        </p:xfrm>
        <a:graphic>
          <a:graphicData uri="http://schemas.openxmlformats.org/drawingml/2006/table">
            <a:tbl>
              <a:tblPr firstRow="1" bandRow="1">
                <a:tableStyleId>{5C22544A-7EE6-4342-B048-85BDC9FD1C3A}</a:tableStyleId>
              </a:tblPr>
              <a:tblGrid>
                <a:gridCol w="1584962">
                  <a:extLst>
                    <a:ext uri="{9D8B030D-6E8A-4147-A177-3AD203B41FA5}">
                      <a16:colId xmlns:a16="http://schemas.microsoft.com/office/drawing/2014/main" val="20000"/>
                    </a:ext>
                  </a:extLst>
                </a:gridCol>
                <a:gridCol w="1762298">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1330036">
                  <a:extLst>
                    <a:ext uri="{9D8B030D-6E8A-4147-A177-3AD203B41FA5}">
                      <a16:colId xmlns:a16="http://schemas.microsoft.com/office/drawing/2014/main" val="20003"/>
                    </a:ext>
                  </a:extLst>
                </a:gridCol>
              </a:tblGrid>
              <a:tr h="579983">
                <a:tc>
                  <a:txBody>
                    <a:bodyPr/>
                    <a:lstStyle/>
                    <a:p>
                      <a:pPr marL="457200" algn="ctr">
                        <a:lnSpc>
                          <a:spcPct val="115000"/>
                        </a:lnSpc>
                        <a:spcAft>
                          <a:spcPts val="0"/>
                        </a:spcAft>
                      </a:pPr>
                      <a:r>
                        <a:rPr lang="ru-RU" sz="1800" b="1" dirty="0">
                          <a:latin typeface="Times New Roman"/>
                          <a:ea typeface="Times New Roman"/>
                          <a:cs typeface="Times New Roman"/>
                        </a:rPr>
                        <a:t>ФИО педагога</a:t>
                      </a:r>
                      <a:endParaRPr lang="ru-RU" sz="1800" dirty="0">
                        <a:latin typeface="Calibri"/>
                        <a:ea typeface="Times New Roman"/>
                        <a:cs typeface="Times New Roman"/>
                      </a:endParaRPr>
                    </a:p>
                  </a:txBody>
                  <a:tcPr marL="68580" marR="68580" marT="0" marB="0"/>
                </a:tc>
                <a:tc>
                  <a:txBody>
                    <a:bodyPr/>
                    <a:lstStyle/>
                    <a:p>
                      <a:pPr marL="457200" algn="ctr">
                        <a:lnSpc>
                          <a:spcPct val="115000"/>
                        </a:lnSpc>
                        <a:spcAft>
                          <a:spcPts val="0"/>
                        </a:spcAft>
                      </a:pPr>
                      <a:r>
                        <a:rPr lang="ru-RU" sz="1800" b="1" dirty="0">
                          <a:latin typeface="Times New Roman"/>
                          <a:ea typeface="Times New Roman"/>
                          <a:cs typeface="Times New Roman"/>
                        </a:rPr>
                        <a:t>ОУ</a:t>
                      </a:r>
                      <a:endParaRPr lang="ru-RU" sz="1800" dirty="0">
                        <a:latin typeface="Calibri"/>
                        <a:ea typeface="Times New Roman"/>
                        <a:cs typeface="Times New Roman"/>
                      </a:endParaRPr>
                    </a:p>
                  </a:txBody>
                  <a:tcPr marL="68580" marR="68580" marT="0" marB="0"/>
                </a:tc>
                <a:tc>
                  <a:txBody>
                    <a:bodyPr/>
                    <a:lstStyle/>
                    <a:p>
                      <a:pPr marL="457200" algn="ctr">
                        <a:lnSpc>
                          <a:spcPct val="115000"/>
                        </a:lnSpc>
                        <a:spcAft>
                          <a:spcPts val="0"/>
                        </a:spcAft>
                      </a:pPr>
                      <a:r>
                        <a:rPr lang="ru-RU" sz="1800" b="1" dirty="0">
                          <a:latin typeface="Times New Roman"/>
                          <a:ea typeface="Times New Roman"/>
                          <a:cs typeface="Times New Roman"/>
                        </a:rPr>
                        <a:t>Название программы курсов</a:t>
                      </a:r>
                      <a:endParaRPr lang="ru-RU" sz="1800" dirty="0">
                        <a:latin typeface="Calibri"/>
                        <a:ea typeface="Times New Roman"/>
                        <a:cs typeface="Times New Roman"/>
                      </a:endParaRPr>
                    </a:p>
                  </a:txBody>
                  <a:tcPr marL="68580" marR="68580" marT="0" marB="0"/>
                </a:tc>
                <a:tc>
                  <a:txBody>
                    <a:bodyPr/>
                    <a:lstStyle/>
                    <a:p>
                      <a:pPr marL="457200" algn="ctr">
                        <a:lnSpc>
                          <a:spcPct val="115000"/>
                        </a:lnSpc>
                        <a:spcAft>
                          <a:spcPts val="0"/>
                        </a:spcAft>
                      </a:pPr>
                      <a:r>
                        <a:rPr lang="ru-RU" sz="1800" b="1" dirty="0">
                          <a:latin typeface="Times New Roman"/>
                          <a:ea typeface="Times New Roman"/>
                          <a:cs typeface="Times New Roman"/>
                        </a:rPr>
                        <a:t>Дата</a:t>
                      </a:r>
                      <a:endParaRPr lang="ru-RU" sz="1800" dirty="0">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1555191">
                <a:tc>
                  <a:txBody>
                    <a:bodyPr/>
                    <a:lstStyle/>
                    <a:p>
                      <a:pPr marL="457200" algn="just">
                        <a:lnSpc>
                          <a:spcPct val="115000"/>
                        </a:lnSpc>
                        <a:spcAft>
                          <a:spcPts val="0"/>
                        </a:spcAft>
                      </a:pPr>
                      <a:r>
                        <a:rPr lang="ru-RU" sz="1600" b="1" dirty="0" err="1">
                          <a:latin typeface="Times New Roman"/>
                          <a:ea typeface="Calibri"/>
                          <a:cs typeface="Times New Roman"/>
                        </a:rPr>
                        <a:t>Нигматулина</a:t>
                      </a:r>
                      <a:r>
                        <a:rPr lang="ru-RU" sz="1600" b="1" dirty="0">
                          <a:latin typeface="Times New Roman"/>
                          <a:ea typeface="Calibri"/>
                          <a:cs typeface="Times New Roman"/>
                        </a:rPr>
                        <a:t> Р.Г., </a:t>
                      </a:r>
                      <a:endParaRPr lang="ru-RU" sz="1600" b="1" dirty="0">
                        <a:latin typeface="Calibri"/>
                        <a:ea typeface="Times New Roman"/>
                        <a:cs typeface="Times New Roman"/>
                      </a:endParaRPr>
                    </a:p>
                  </a:txBody>
                  <a:tcPr marL="68580" marR="68580" marT="0" marB="0"/>
                </a:tc>
                <a:tc>
                  <a:txBody>
                    <a:bodyPr/>
                    <a:lstStyle/>
                    <a:p>
                      <a:pPr marL="457200" algn="just">
                        <a:lnSpc>
                          <a:spcPct val="115000"/>
                        </a:lnSpc>
                        <a:spcAft>
                          <a:spcPts val="0"/>
                        </a:spcAft>
                      </a:pPr>
                      <a:r>
                        <a:rPr lang="ru-RU" sz="1600" b="1" dirty="0">
                          <a:latin typeface="Times New Roman"/>
                          <a:ea typeface="Calibri"/>
                          <a:cs typeface="Times New Roman"/>
                        </a:rPr>
                        <a:t> МОБУ </a:t>
                      </a:r>
                      <a:r>
                        <a:rPr lang="ru-RU" sz="1600" b="1" dirty="0" err="1">
                          <a:latin typeface="Times New Roman"/>
                          <a:ea typeface="Calibri"/>
                          <a:cs typeface="Times New Roman"/>
                        </a:rPr>
                        <a:t>Кульчумовская</a:t>
                      </a:r>
                      <a:r>
                        <a:rPr lang="ru-RU" sz="1600" b="1" dirty="0">
                          <a:latin typeface="Times New Roman"/>
                          <a:ea typeface="Calibri"/>
                          <a:cs typeface="Times New Roman"/>
                        </a:rPr>
                        <a:t> ООШ</a:t>
                      </a:r>
                      <a:endParaRPr lang="ru-RU" sz="1600" b="1" dirty="0">
                        <a:latin typeface="Calibri"/>
                        <a:ea typeface="Times New Roman"/>
                        <a:cs typeface="Times New Roman"/>
                      </a:endParaRPr>
                    </a:p>
                  </a:txBody>
                  <a:tcPr marL="68580" marR="68580" marT="0" marB="0"/>
                </a:tc>
                <a:tc>
                  <a:txBody>
                    <a:bodyPr/>
                    <a:lstStyle/>
                    <a:p>
                      <a:r>
                        <a:rPr lang="ru-RU" sz="1600" b="1" kern="1200" dirty="0" smtClean="0">
                          <a:solidFill>
                            <a:schemeClr val="dk1"/>
                          </a:solidFill>
                          <a:latin typeface="+mn-lt"/>
                          <a:ea typeface="+mn-ea"/>
                          <a:cs typeface="+mn-cs"/>
                        </a:rPr>
                        <a:t>«Искусство театра в учреждении дополнительного образования детей: актуальные вопросы методики и организации учебной деятельности»</a:t>
                      </a:r>
                      <a:endParaRPr lang="ru-RU" sz="1600" b="1" dirty="0"/>
                    </a:p>
                  </a:txBody>
                  <a:tcPr/>
                </a:tc>
                <a:tc>
                  <a:txBody>
                    <a:bodyPr/>
                    <a:lstStyle/>
                    <a:p>
                      <a:pPr marL="457200" algn="just">
                        <a:lnSpc>
                          <a:spcPct val="115000"/>
                        </a:lnSpc>
                        <a:spcAft>
                          <a:spcPts val="0"/>
                        </a:spcAft>
                      </a:pPr>
                      <a:endParaRPr lang="ru-RU" sz="1600" b="1" dirty="0" smtClean="0">
                        <a:latin typeface="Times New Roman"/>
                        <a:ea typeface="Times New Roman"/>
                        <a:cs typeface="Times New Roman"/>
                      </a:endParaRPr>
                    </a:p>
                    <a:p>
                      <a:pPr marL="457200" marR="0" indent="0" algn="just" defTabSz="914400" rtl="0" eaLnBrk="1" fontAlgn="auto" latinLnBrk="0" hangingPunct="1">
                        <a:lnSpc>
                          <a:spcPct val="115000"/>
                        </a:lnSpc>
                        <a:spcBef>
                          <a:spcPts val="0"/>
                        </a:spcBef>
                        <a:spcAft>
                          <a:spcPts val="0"/>
                        </a:spcAft>
                        <a:buClrTx/>
                        <a:buSzTx/>
                        <a:buFontTx/>
                        <a:buNone/>
                        <a:tabLst/>
                        <a:defRPr/>
                      </a:pPr>
                      <a:r>
                        <a:rPr lang="ru-RU" sz="1600" b="1" dirty="0" smtClean="0">
                          <a:latin typeface="Times New Roman"/>
                          <a:ea typeface="Times New Roman"/>
                          <a:cs typeface="Times New Roman"/>
                        </a:rPr>
                        <a:t>2022-2023г</a:t>
                      </a:r>
                      <a:endParaRPr lang="ru-RU" sz="1600" b="1" dirty="0" smtClean="0">
                        <a:latin typeface="+mn-lt"/>
                        <a:ea typeface="Times New Roman"/>
                        <a:cs typeface="Times New Roman"/>
                      </a:endParaRPr>
                    </a:p>
                    <a:p>
                      <a:pPr marL="457200" algn="just">
                        <a:lnSpc>
                          <a:spcPct val="115000"/>
                        </a:lnSpc>
                        <a:spcAft>
                          <a:spcPts val="0"/>
                        </a:spcAft>
                      </a:pPr>
                      <a:endParaRPr lang="ru-RU" sz="1600" b="1" dirty="0">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2615549">
                <a:tc>
                  <a:txBody>
                    <a:bodyPr/>
                    <a:lstStyle/>
                    <a:p>
                      <a:pPr marL="457200" algn="just">
                        <a:lnSpc>
                          <a:spcPct val="115000"/>
                        </a:lnSpc>
                        <a:spcAft>
                          <a:spcPts val="0"/>
                        </a:spcAft>
                      </a:pPr>
                      <a:r>
                        <a:rPr lang="ru-RU" sz="1600" b="1" dirty="0" err="1">
                          <a:latin typeface="Times New Roman"/>
                          <a:ea typeface="Times New Roman"/>
                          <a:cs typeface="Times New Roman"/>
                        </a:rPr>
                        <a:t>Журина</a:t>
                      </a:r>
                      <a:r>
                        <a:rPr lang="ru-RU" sz="1600" b="1" dirty="0">
                          <a:latin typeface="Times New Roman"/>
                          <a:ea typeface="Times New Roman"/>
                          <a:cs typeface="Times New Roman"/>
                        </a:rPr>
                        <a:t> С.А. </a:t>
                      </a:r>
                      <a:r>
                        <a:rPr lang="ru-RU" sz="1600" b="1" dirty="0" err="1">
                          <a:latin typeface="Times New Roman"/>
                          <a:ea typeface="Times New Roman"/>
                          <a:cs typeface="Times New Roman"/>
                        </a:rPr>
                        <a:t>Чупин</a:t>
                      </a:r>
                      <a:r>
                        <a:rPr lang="ru-RU" sz="1600" b="1" dirty="0">
                          <a:latin typeface="Times New Roman"/>
                          <a:ea typeface="Times New Roman"/>
                          <a:cs typeface="Times New Roman"/>
                        </a:rPr>
                        <a:t> В.В.</a:t>
                      </a:r>
                      <a:endParaRPr lang="ru-RU" sz="1600" b="1" dirty="0">
                        <a:latin typeface="Calibri"/>
                        <a:ea typeface="Times New Roman"/>
                        <a:cs typeface="Times New Roman"/>
                      </a:endParaRPr>
                    </a:p>
                  </a:txBody>
                  <a:tcPr marL="68580" marR="68580" marT="0" marB="0"/>
                </a:tc>
                <a:tc>
                  <a:txBody>
                    <a:bodyPr/>
                    <a:lstStyle/>
                    <a:p>
                      <a:pPr marL="457200" algn="just">
                        <a:lnSpc>
                          <a:spcPct val="115000"/>
                        </a:lnSpc>
                        <a:spcAft>
                          <a:spcPts val="0"/>
                        </a:spcAft>
                      </a:pPr>
                      <a:r>
                        <a:rPr lang="ru-RU" sz="1600" b="1" dirty="0">
                          <a:latin typeface="Times New Roman"/>
                          <a:ea typeface="Times New Roman"/>
                          <a:cs typeface="Times New Roman"/>
                        </a:rPr>
                        <a:t>МОБУ Васильевская СОШ</a:t>
                      </a:r>
                      <a:endParaRPr lang="ru-RU" sz="1600" b="1" dirty="0">
                        <a:latin typeface="Calibri"/>
                        <a:ea typeface="Times New Roman"/>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1" kern="1200" dirty="0" smtClean="0">
                          <a:solidFill>
                            <a:schemeClr val="dk1"/>
                          </a:solidFill>
                          <a:latin typeface="+mn-lt"/>
                          <a:ea typeface="+mn-ea"/>
                          <a:cs typeface="+mn-cs"/>
                        </a:rPr>
                        <a:t>"Педагогические особенности использования театрализованной деятельности  в дошкольной образовательной организации для обучения, воспитания и всестороннего развития дошкольников"</a:t>
                      </a:r>
                    </a:p>
                    <a:p>
                      <a:endParaRPr lang="ru-RU"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1" dirty="0" smtClean="0">
                          <a:latin typeface="Times New Roman"/>
                          <a:ea typeface="Times New Roman"/>
                          <a:cs typeface="Times New Roman"/>
                        </a:rPr>
                        <a:t>2022-2023г</a:t>
                      </a:r>
                      <a:endParaRPr lang="ru-RU" sz="1600" b="1" dirty="0" smtClean="0">
                        <a:latin typeface="+mn-lt"/>
                        <a:ea typeface="Times New Roman"/>
                        <a:cs typeface="Times New Roman"/>
                      </a:endParaRPr>
                    </a:p>
                    <a:p>
                      <a:endParaRPr lang="ru-RU" sz="1600" b="1"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58085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sz="half" idx="1"/>
          </p:nvPr>
        </p:nvGraphicFramePr>
        <p:xfrm>
          <a:off x="731521" y="1562795"/>
          <a:ext cx="10889673" cy="5271410"/>
        </p:xfrm>
        <a:graphic>
          <a:graphicData uri="http://schemas.openxmlformats.org/drawingml/2006/table">
            <a:tbl>
              <a:tblPr firstRow="1" bandRow="1">
                <a:tableStyleId>{5C22544A-7EE6-4342-B048-85BDC9FD1C3A}</a:tableStyleId>
              </a:tblPr>
              <a:tblGrid>
                <a:gridCol w="3629891">
                  <a:extLst>
                    <a:ext uri="{9D8B030D-6E8A-4147-A177-3AD203B41FA5}">
                      <a16:colId xmlns:a16="http://schemas.microsoft.com/office/drawing/2014/main" val="20000"/>
                    </a:ext>
                  </a:extLst>
                </a:gridCol>
                <a:gridCol w="3629891">
                  <a:extLst>
                    <a:ext uri="{9D8B030D-6E8A-4147-A177-3AD203B41FA5}">
                      <a16:colId xmlns:a16="http://schemas.microsoft.com/office/drawing/2014/main" val="20001"/>
                    </a:ext>
                  </a:extLst>
                </a:gridCol>
                <a:gridCol w="3629891">
                  <a:extLst>
                    <a:ext uri="{9D8B030D-6E8A-4147-A177-3AD203B41FA5}">
                      <a16:colId xmlns:a16="http://schemas.microsoft.com/office/drawing/2014/main" val="20002"/>
                    </a:ext>
                  </a:extLst>
                </a:gridCol>
              </a:tblGrid>
              <a:tr h="617261">
                <a:tc>
                  <a:txBody>
                    <a:bodyPr/>
                    <a:lstStyle/>
                    <a:p>
                      <a:pPr marL="457200" algn="ctr">
                        <a:lnSpc>
                          <a:spcPct val="115000"/>
                        </a:lnSpc>
                        <a:spcAft>
                          <a:spcPts val="0"/>
                        </a:spcAft>
                      </a:pPr>
                      <a:r>
                        <a:rPr lang="ru-RU" sz="1200" b="1" dirty="0">
                          <a:latin typeface="Times New Roman"/>
                          <a:ea typeface="Times New Roman"/>
                          <a:cs typeface="Times New Roman"/>
                        </a:rPr>
                        <a:t>Уровень</a:t>
                      </a:r>
                      <a:endParaRPr lang="ru-RU" sz="1100" dirty="0">
                        <a:latin typeface="Calibri"/>
                        <a:ea typeface="Times New Roman"/>
                        <a:cs typeface="Times New Roman"/>
                      </a:endParaRPr>
                    </a:p>
                  </a:txBody>
                  <a:tcPr marL="68580" marR="68580" marT="0" marB="0"/>
                </a:tc>
                <a:tc>
                  <a:txBody>
                    <a:bodyPr/>
                    <a:lstStyle/>
                    <a:p>
                      <a:pPr marL="457200" algn="ctr">
                        <a:lnSpc>
                          <a:spcPct val="115000"/>
                        </a:lnSpc>
                        <a:spcAft>
                          <a:spcPts val="0"/>
                        </a:spcAft>
                      </a:pPr>
                      <a:r>
                        <a:rPr lang="ru-RU" sz="1200" b="1">
                          <a:latin typeface="Times New Roman"/>
                          <a:ea typeface="Times New Roman"/>
                          <a:cs typeface="Times New Roman"/>
                        </a:rPr>
                        <a:t>Название конкурса, мероприятия</a:t>
                      </a:r>
                      <a:endParaRPr lang="ru-RU" sz="1100">
                        <a:latin typeface="Calibri"/>
                        <a:ea typeface="Times New Roman"/>
                        <a:cs typeface="Times New Roman"/>
                      </a:endParaRPr>
                    </a:p>
                  </a:txBody>
                  <a:tcPr marL="68580" marR="68580" marT="0" marB="0"/>
                </a:tc>
                <a:tc>
                  <a:txBody>
                    <a:bodyPr/>
                    <a:lstStyle/>
                    <a:p>
                      <a:pPr marL="457200" algn="ctr">
                        <a:lnSpc>
                          <a:spcPct val="115000"/>
                        </a:lnSpc>
                        <a:spcAft>
                          <a:spcPts val="0"/>
                        </a:spcAft>
                      </a:pPr>
                      <a:r>
                        <a:rPr lang="ru-RU" sz="1200" b="1" dirty="0">
                          <a:latin typeface="Times New Roman"/>
                          <a:ea typeface="Times New Roman"/>
                          <a:cs typeface="Times New Roman"/>
                        </a:rPr>
                        <a:t>Дата проведения</a:t>
                      </a:r>
                      <a:endParaRPr lang="ru-RU" sz="1100" dirty="0">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639066">
                <a:tc>
                  <a:txBody>
                    <a:bodyPr/>
                    <a:lstStyle/>
                    <a:p>
                      <a:pPr marL="457200" algn="just">
                        <a:lnSpc>
                          <a:spcPct val="115000"/>
                        </a:lnSpc>
                        <a:spcAft>
                          <a:spcPts val="0"/>
                        </a:spcAft>
                      </a:pPr>
                      <a:r>
                        <a:rPr lang="ru-RU" sz="1400" dirty="0">
                          <a:latin typeface="Times New Roman"/>
                          <a:ea typeface="Times New Roman"/>
                          <a:cs typeface="Times New Roman"/>
                        </a:rPr>
                        <a:t>Всероссийский</a:t>
                      </a:r>
                      <a:endParaRPr lang="ru-RU" sz="1400" dirty="0">
                        <a:latin typeface="Calibri"/>
                        <a:ea typeface="Times New Roman"/>
                        <a:cs typeface="Times New Roman"/>
                      </a:endParaRPr>
                    </a:p>
                  </a:txBody>
                  <a:tcPr marL="68580" marR="68580" marT="0" marB="0"/>
                </a:tc>
                <a:tc>
                  <a:txBody>
                    <a:bodyPr/>
                    <a:lstStyle/>
                    <a:p>
                      <a:pPr indent="-215900" algn="ctr">
                        <a:lnSpc>
                          <a:spcPts val="1585"/>
                        </a:lnSpc>
                        <a:spcBef>
                          <a:spcPts val="2400"/>
                        </a:spcBef>
                        <a:spcAft>
                          <a:spcPts val="0"/>
                        </a:spcAft>
                      </a:pPr>
                      <a:r>
                        <a:rPr lang="ru-RU" sz="1400" dirty="0">
                          <a:latin typeface="Times New Roman"/>
                          <a:ea typeface="Times New Roman"/>
                          <a:cs typeface="Times New Roman"/>
                        </a:rPr>
                        <a:t>Конкурс</a:t>
                      </a:r>
                    </a:p>
                    <a:p>
                      <a:pPr algn="ctr">
                        <a:lnSpc>
                          <a:spcPct val="115000"/>
                        </a:lnSpc>
                        <a:spcAft>
                          <a:spcPts val="0"/>
                        </a:spcAft>
                        <a:tabLst>
                          <a:tab pos="3413760" algn="l"/>
                        </a:tabLst>
                      </a:pPr>
                      <a:r>
                        <a:rPr lang="ru-RU" sz="1400" dirty="0">
                          <a:latin typeface="Times New Roman"/>
                          <a:ea typeface="Calibri"/>
                          <a:cs typeface="Times New Roman"/>
                        </a:rPr>
                        <a:t>на лучшую постановку спектакля «Трудный Экзамен»</a:t>
                      </a:r>
                      <a:endParaRPr lang="ru-RU" sz="1400" dirty="0">
                        <a:latin typeface="Calibri"/>
                        <a:ea typeface="Times New Roman"/>
                        <a:cs typeface="Times New Roman"/>
                      </a:endParaRPr>
                    </a:p>
                  </a:txBody>
                  <a:tcPr marL="68580" marR="68580" marT="0" marB="0"/>
                </a:tc>
                <a:tc>
                  <a:txBody>
                    <a:bodyPr/>
                    <a:lstStyle/>
                    <a:p>
                      <a:pPr marR="36830">
                        <a:lnSpc>
                          <a:spcPct val="115000"/>
                        </a:lnSpc>
                        <a:spcAft>
                          <a:spcPts val="0"/>
                        </a:spcAft>
                      </a:pPr>
                      <a:r>
                        <a:rPr lang="ru-RU" sz="1400">
                          <a:latin typeface="Times New Roman"/>
                          <a:ea typeface="Calibri"/>
                          <a:cs typeface="Times New Roman"/>
                        </a:rPr>
                        <a:t>Сентябрь 2023г</a:t>
                      </a:r>
                      <a:endParaRPr lang="ru-RU" sz="1400">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909934">
                <a:tc>
                  <a:txBody>
                    <a:bodyPr/>
                    <a:lstStyle/>
                    <a:p>
                      <a:pPr marL="457200" algn="just">
                        <a:lnSpc>
                          <a:spcPct val="115000"/>
                        </a:lnSpc>
                        <a:spcAft>
                          <a:spcPts val="0"/>
                        </a:spcAft>
                      </a:pPr>
                      <a:r>
                        <a:rPr lang="ru-RU" sz="1400" dirty="0">
                          <a:latin typeface="Times New Roman"/>
                          <a:ea typeface="Times New Roman"/>
                          <a:cs typeface="Times New Roman"/>
                        </a:rPr>
                        <a:t>Муниципальный</a:t>
                      </a:r>
                      <a:endParaRPr lang="ru-RU" sz="1400" dirty="0">
                        <a:latin typeface="Calibri"/>
                        <a:ea typeface="Times New Roman"/>
                        <a:cs typeface="Times New Roman"/>
                      </a:endParaRPr>
                    </a:p>
                  </a:txBody>
                  <a:tcPr marL="68580" marR="68580" marT="0" marB="0"/>
                </a:tc>
                <a:tc>
                  <a:txBody>
                    <a:bodyPr/>
                    <a:lstStyle/>
                    <a:p>
                      <a:pPr algn="ctr">
                        <a:lnSpc>
                          <a:spcPct val="115000"/>
                        </a:lnSpc>
                        <a:spcAft>
                          <a:spcPts val="0"/>
                        </a:spcAft>
                        <a:tabLst>
                          <a:tab pos="3413760" algn="l"/>
                        </a:tabLst>
                      </a:pPr>
                      <a:r>
                        <a:rPr lang="ru-RU" sz="1400" dirty="0">
                          <a:latin typeface="Times New Roman"/>
                          <a:ea typeface="Calibri"/>
                          <a:cs typeface="Times New Roman"/>
                        </a:rPr>
                        <a:t>Муниципальный</a:t>
                      </a:r>
                      <a:endParaRPr lang="ru-RU" sz="1400" dirty="0">
                        <a:latin typeface="Calibri"/>
                        <a:ea typeface="Times New Roman"/>
                        <a:cs typeface="Times New Roman"/>
                      </a:endParaRPr>
                    </a:p>
                    <a:p>
                      <a:pPr algn="ctr">
                        <a:lnSpc>
                          <a:spcPct val="115000"/>
                        </a:lnSpc>
                        <a:spcAft>
                          <a:spcPts val="0"/>
                        </a:spcAft>
                        <a:tabLst>
                          <a:tab pos="3413760" algn="l"/>
                        </a:tabLst>
                      </a:pPr>
                      <a:r>
                        <a:rPr lang="ru-RU" sz="1400" dirty="0">
                          <a:latin typeface="Times New Roman"/>
                          <a:ea typeface="Calibri"/>
                          <a:cs typeface="Times New Roman"/>
                        </a:rPr>
                        <a:t> заочный этап</a:t>
                      </a:r>
                      <a:r>
                        <a:rPr lang="ru-RU" sz="1400" b="1" dirty="0">
                          <a:latin typeface="Times New Roman"/>
                          <a:ea typeface="Calibri"/>
                          <a:cs typeface="Times New Roman"/>
                        </a:rPr>
                        <a:t> </a:t>
                      </a:r>
                      <a:r>
                        <a:rPr lang="ru-RU" sz="1400" dirty="0">
                          <a:latin typeface="Times New Roman"/>
                          <a:ea typeface="Calibri"/>
                          <a:cs typeface="Times New Roman"/>
                        </a:rPr>
                        <a:t>Фестиваля </a:t>
                      </a:r>
                      <a:endParaRPr lang="ru-RU" sz="1400" dirty="0">
                        <a:latin typeface="Calibri"/>
                        <a:ea typeface="Times New Roman"/>
                        <a:cs typeface="Times New Roman"/>
                      </a:endParaRPr>
                    </a:p>
                    <a:p>
                      <a:pPr algn="ctr">
                        <a:lnSpc>
                          <a:spcPct val="115000"/>
                        </a:lnSpc>
                        <a:spcAft>
                          <a:spcPts val="0"/>
                        </a:spcAft>
                        <a:tabLst>
                          <a:tab pos="3413760" algn="l"/>
                        </a:tabLst>
                      </a:pPr>
                      <a:r>
                        <a:rPr lang="ru-RU" sz="1400" dirty="0">
                          <a:latin typeface="Times New Roman"/>
                          <a:ea typeface="Calibri"/>
                          <a:cs typeface="Times New Roman"/>
                        </a:rPr>
                        <a:t>Приволжского федерального округа </a:t>
                      </a:r>
                      <a:endParaRPr lang="ru-RU" sz="1400" dirty="0">
                        <a:latin typeface="Calibri"/>
                        <a:ea typeface="Times New Roman"/>
                        <a:cs typeface="Times New Roman"/>
                      </a:endParaRPr>
                    </a:p>
                    <a:p>
                      <a:pPr algn="ctr">
                        <a:lnSpc>
                          <a:spcPct val="115000"/>
                        </a:lnSpc>
                        <a:spcAft>
                          <a:spcPts val="0"/>
                        </a:spcAft>
                        <a:tabLst>
                          <a:tab pos="3413760" algn="l"/>
                        </a:tabLst>
                      </a:pPr>
                      <a:r>
                        <a:rPr lang="ru-RU" sz="1400" dirty="0">
                          <a:latin typeface="Times New Roman"/>
                          <a:ea typeface="Calibri"/>
                          <a:cs typeface="Times New Roman"/>
                        </a:rPr>
                        <a:t>«Театральное Приволжье»»</a:t>
                      </a:r>
                      <a:endParaRPr lang="ru-RU" sz="1400" dirty="0">
                        <a:latin typeface="Calibri"/>
                        <a:ea typeface="Times New Roman"/>
                        <a:cs typeface="Times New Roman"/>
                      </a:endParaRPr>
                    </a:p>
                  </a:txBody>
                  <a:tcPr marL="68580" marR="68580" marT="0" marB="0"/>
                </a:tc>
                <a:tc>
                  <a:txBody>
                    <a:bodyPr/>
                    <a:lstStyle/>
                    <a:p>
                      <a:pPr marR="36830" algn="ctr">
                        <a:lnSpc>
                          <a:spcPct val="115000"/>
                        </a:lnSpc>
                        <a:spcAft>
                          <a:spcPts val="0"/>
                        </a:spcAft>
                      </a:pPr>
                      <a:r>
                        <a:rPr lang="ru-RU" sz="1400" dirty="0">
                          <a:latin typeface="Times New Roman"/>
                          <a:ea typeface="Calibri"/>
                          <a:cs typeface="Times New Roman"/>
                        </a:rPr>
                        <a:t>02.10.23г.- 27.10.23г</a:t>
                      </a:r>
                      <a:endParaRPr lang="ru-RU" sz="1400" dirty="0">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r h="617261">
                <a:tc>
                  <a:txBody>
                    <a:bodyPr/>
                    <a:lstStyle/>
                    <a:p>
                      <a:pPr marL="457200" algn="just">
                        <a:lnSpc>
                          <a:spcPct val="115000"/>
                        </a:lnSpc>
                        <a:spcAft>
                          <a:spcPts val="0"/>
                        </a:spcAft>
                      </a:pPr>
                      <a:r>
                        <a:rPr lang="ru-RU" sz="1400">
                          <a:latin typeface="Times New Roman"/>
                          <a:ea typeface="Times New Roman"/>
                          <a:cs typeface="Times New Roman"/>
                        </a:rPr>
                        <a:t>Районный </a:t>
                      </a:r>
                      <a:endParaRPr lang="ru-RU" sz="1400">
                        <a:latin typeface="Calibri"/>
                        <a:ea typeface="Times New Roman"/>
                        <a:cs typeface="Times New Roman"/>
                      </a:endParaRPr>
                    </a:p>
                  </a:txBody>
                  <a:tcPr marL="68580" marR="68580" marT="0" marB="0"/>
                </a:tc>
                <a:tc>
                  <a:txBody>
                    <a:bodyPr/>
                    <a:lstStyle/>
                    <a:p>
                      <a:pPr algn="ctr">
                        <a:lnSpc>
                          <a:spcPct val="115000"/>
                        </a:lnSpc>
                        <a:spcAft>
                          <a:spcPts val="0"/>
                        </a:spcAft>
                        <a:tabLst>
                          <a:tab pos="3413760" algn="l"/>
                        </a:tabLst>
                      </a:pPr>
                      <a:r>
                        <a:rPr lang="ru-RU" sz="1400" dirty="0">
                          <a:latin typeface="Times New Roman"/>
                          <a:ea typeface="Calibri"/>
                          <a:cs typeface="Times New Roman"/>
                        </a:rPr>
                        <a:t>Районный конкурс чтецов «Юные дарования» </a:t>
                      </a:r>
                      <a:endParaRPr lang="ru-RU" sz="1400" dirty="0">
                        <a:latin typeface="Calibri"/>
                        <a:ea typeface="Times New Roman"/>
                        <a:cs typeface="Times New Roman"/>
                      </a:endParaRPr>
                    </a:p>
                  </a:txBody>
                  <a:tcPr marL="68580" marR="68580" marT="0" marB="0"/>
                </a:tc>
                <a:tc>
                  <a:txBody>
                    <a:bodyPr/>
                    <a:lstStyle/>
                    <a:p>
                      <a:pPr marR="36830" algn="ctr">
                        <a:lnSpc>
                          <a:spcPct val="115000"/>
                        </a:lnSpc>
                        <a:spcAft>
                          <a:spcPts val="0"/>
                        </a:spcAft>
                      </a:pPr>
                      <a:r>
                        <a:rPr lang="ru-RU" sz="1400" dirty="0">
                          <a:latin typeface="Times New Roman"/>
                          <a:ea typeface="Calibri"/>
                          <a:cs typeface="Times New Roman"/>
                        </a:rPr>
                        <a:t>01.11.2023г </a:t>
                      </a:r>
                      <a:endParaRPr lang="ru-RU" sz="1400" dirty="0">
                        <a:latin typeface="Calibri"/>
                        <a:ea typeface="Times New Roman"/>
                        <a:cs typeface="Times New Roman"/>
                      </a:endParaRPr>
                    </a:p>
                  </a:txBody>
                  <a:tcPr marL="68580" marR="68580" marT="0" marB="0"/>
                </a:tc>
                <a:extLst>
                  <a:ext uri="{0D108BD9-81ED-4DB2-BD59-A6C34878D82A}">
                    <a16:rowId xmlns:a16="http://schemas.microsoft.com/office/drawing/2014/main" val="10003"/>
                  </a:ext>
                </a:extLst>
              </a:tr>
              <a:tr h="665267">
                <a:tc>
                  <a:txBody>
                    <a:bodyPr/>
                    <a:lstStyle/>
                    <a:p>
                      <a:pPr marL="457200" algn="just">
                        <a:lnSpc>
                          <a:spcPct val="115000"/>
                        </a:lnSpc>
                        <a:spcAft>
                          <a:spcPts val="0"/>
                        </a:spcAft>
                      </a:pPr>
                      <a:r>
                        <a:rPr lang="ru-RU" sz="1400">
                          <a:latin typeface="Times New Roman"/>
                          <a:ea typeface="Times New Roman"/>
                          <a:cs typeface="Times New Roman"/>
                        </a:rPr>
                        <a:t>Региональный</a:t>
                      </a:r>
                      <a:endParaRPr lang="ru-RU" sz="1400">
                        <a:latin typeface="Calibri"/>
                        <a:ea typeface="Times New Roman"/>
                        <a:cs typeface="Times New Roman"/>
                      </a:endParaRPr>
                    </a:p>
                  </a:txBody>
                  <a:tcPr marL="68580" marR="68580" marT="0" marB="0"/>
                </a:tc>
                <a:tc>
                  <a:txBody>
                    <a:bodyPr/>
                    <a:lstStyle/>
                    <a:p>
                      <a:pPr algn="ctr">
                        <a:lnSpc>
                          <a:spcPct val="115000"/>
                        </a:lnSpc>
                        <a:spcAft>
                          <a:spcPts val="0"/>
                        </a:spcAft>
                        <a:tabLst>
                          <a:tab pos="3413760" algn="l"/>
                        </a:tabLst>
                      </a:pPr>
                      <a:r>
                        <a:rPr lang="ru-RU" sz="1400" dirty="0">
                          <a:latin typeface="Times New Roman"/>
                          <a:ea typeface="Calibri"/>
                          <a:cs typeface="Times New Roman"/>
                        </a:rPr>
                        <a:t>Региональный этап Фестиваля Приволжского федерального округа </a:t>
                      </a:r>
                      <a:endParaRPr lang="ru-RU" sz="1400" dirty="0">
                        <a:latin typeface="Calibri"/>
                        <a:ea typeface="Times New Roman"/>
                        <a:cs typeface="Times New Roman"/>
                      </a:endParaRPr>
                    </a:p>
                    <a:p>
                      <a:pPr marR="214630">
                        <a:lnSpc>
                          <a:spcPct val="106000"/>
                        </a:lnSpc>
                        <a:spcAft>
                          <a:spcPts val="0"/>
                        </a:spcAft>
                      </a:pPr>
                      <a:r>
                        <a:rPr lang="ru-RU" sz="1400" dirty="0">
                          <a:latin typeface="Times New Roman"/>
                          <a:ea typeface="Calibri"/>
                          <a:cs typeface="Times New Roman"/>
                        </a:rPr>
                        <a:t> «Театральное Приволжье»</a:t>
                      </a:r>
                      <a:endParaRPr lang="ru-RU" sz="1400" dirty="0">
                        <a:latin typeface="Calibri"/>
                        <a:ea typeface="Times New Roman"/>
                        <a:cs typeface="Times New Roman"/>
                      </a:endParaRPr>
                    </a:p>
                  </a:txBody>
                  <a:tcPr marL="68580" marR="68580" marT="0" marB="0"/>
                </a:tc>
                <a:tc>
                  <a:txBody>
                    <a:bodyPr/>
                    <a:lstStyle/>
                    <a:p>
                      <a:pPr marL="457200" algn="ctr">
                        <a:lnSpc>
                          <a:spcPct val="115000"/>
                        </a:lnSpc>
                        <a:spcAft>
                          <a:spcPts val="0"/>
                        </a:spcAft>
                      </a:pPr>
                      <a:r>
                        <a:rPr lang="ru-RU" sz="1400" dirty="0">
                          <a:latin typeface="Times New Roman"/>
                          <a:ea typeface="Times New Roman"/>
                          <a:cs typeface="Times New Roman"/>
                        </a:rPr>
                        <a:t>15 сентября – 1 декабря 2023 года</a:t>
                      </a:r>
                      <a:endParaRPr lang="ru-RU" sz="1400" dirty="0">
                        <a:latin typeface="Calibri"/>
                        <a:ea typeface="Times New Roman"/>
                        <a:cs typeface="Times New Roman"/>
                      </a:endParaRPr>
                    </a:p>
                  </a:txBody>
                  <a:tcPr marL="68580" marR="68580" marT="0" marB="0"/>
                </a:tc>
                <a:extLst>
                  <a:ext uri="{0D108BD9-81ED-4DB2-BD59-A6C34878D82A}">
                    <a16:rowId xmlns:a16="http://schemas.microsoft.com/office/drawing/2014/main" val="10004"/>
                  </a:ext>
                </a:extLst>
              </a:tr>
              <a:tr h="678787">
                <a:tc>
                  <a:txBody>
                    <a:bodyPr/>
                    <a:lstStyle/>
                    <a:p>
                      <a:pPr marL="457200" algn="just">
                        <a:lnSpc>
                          <a:spcPct val="115000"/>
                        </a:lnSpc>
                        <a:spcAft>
                          <a:spcPts val="0"/>
                        </a:spcAft>
                      </a:pPr>
                      <a:r>
                        <a:rPr lang="ru-RU" sz="1400">
                          <a:latin typeface="Times New Roman"/>
                          <a:ea typeface="Calibri"/>
                          <a:cs typeface="Times New Roman"/>
                        </a:rPr>
                        <a:t>Районный</a:t>
                      </a:r>
                      <a:endParaRPr lang="ru-RU" sz="1400">
                        <a:latin typeface="Calibri"/>
                        <a:ea typeface="Times New Roman"/>
                        <a:cs typeface="Times New Roman"/>
                      </a:endParaRPr>
                    </a:p>
                  </a:txBody>
                  <a:tcPr marL="68580" marR="68580" marT="0" marB="0"/>
                </a:tc>
                <a:tc>
                  <a:txBody>
                    <a:bodyPr/>
                    <a:lstStyle/>
                    <a:p>
                      <a:pPr marL="457200" algn="just">
                        <a:lnSpc>
                          <a:spcPct val="115000"/>
                        </a:lnSpc>
                        <a:spcAft>
                          <a:spcPts val="0"/>
                        </a:spcAft>
                      </a:pPr>
                      <a:r>
                        <a:rPr lang="ru-RU" sz="1400" dirty="0">
                          <a:latin typeface="Times New Roman"/>
                          <a:ea typeface="Calibri"/>
                          <a:cs typeface="Times New Roman"/>
                        </a:rPr>
                        <a:t>  Конкурс школьных театров «Театральные зарисовки», в рамках Международного дня театра</a:t>
                      </a:r>
                      <a:endParaRPr lang="ru-RU" sz="1400" dirty="0">
                        <a:latin typeface="Calibri"/>
                        <a:ea typeface="Times New Roman"/>
                        <a:cs typeface="Times New Roman"/>
                      </a:endParaRPr>
                    </a:p>
                  </a:txBody>
                  <a:tcPr marL="68580" marR="68580" marT="0" marB="0"/>
                </a:tc>
                <a:tc>
                  <a:txBody>
                    <a:bodyPr/>
                    <a:lstStyle/>
                    <a:p>
                      <a:pPr marL="457200" algn="ctr">
                        <a:lnSpc>
                          <a:spcPct val="115000"/>
                        </a:lnSpc>
                        <a:spcAft>
                          <a:spcPts val="0"/>
                        </a:spcAft>
                      </a:pPr>
                      <a:r>
                        <a:rPr lang="ru-RU" sz="1400" dirty="0">
                          <a:latin typeface="Times New Roman"/>
                          <a:ea typeface="Calibri"/>
                          <a:cs typeface="Times New Roman"/>
                        </a:rPr>
                        <a:t>15.03.24г.-15.04.24г.</a:t>
                      </a:r>
                      <a:endParaRPr lang="ru-RU" sz="1400" dirty="0">
                        <a:latin typeface="Calibri"/>
                        <a:ea typeface="Times New Roman"/>
                        <a:cs typeface="Times New Roman"/>
                      </a:endParaRPr>
                    </a:p>
                  </a:txBody>
                  <a:tcPr marL="68580" marR="68580" marT="0" marB="0"/>
                </a:tc>
                <a:extLst>
                  <a:ext uri="{0D108BD9-81ED-4DB2-BD59-A6C34878D82A}">
                    <a16:rowId xmlns:a16="http://schemas.microsoft.com/office/drawing/2014/main" val="10005"/>
                  </a:ext>
                </a:extLst>
              </a:tr>
              <a:tr h="909934">
                <a:tc>
                  <a:txBody>
                    <a:bodyPr/>
                    <a:lstStyle/>
                    <a:p>
                      <a:pPr marL="457200" algn="just">
                        <a:lnSpc>
                          <a:spcPct val="115000"/>
                        </a:lnSpc>
                        <a:spcAft>
                          <a:spcPts val="0"/>
                        </a:spcAft>
                      </a:pPr>
                      <a:r>
                        <a:rPr lang="ru-RU" sz="1400" dirty="0">
                          <a:latin typeface="Times New Roman"/>
                          <a:ea typeface="Times New Roman"/>
                          <a:cs typeface="Times New Roman"/>
                        </a:rPr>
                        <a:t>Региональный</a:t>
                      </a:r>
                      <a:endParaRPr lang="ru-RU" sz="1400" dirty="0">
                        <a:latin typeface="Calibri"/>
                        <a:ea typeface="Times New Roman"/>
                        <a:cs typeface="Times New Roman"/>
                      </a:endParaRPr>
                    </a:p>
                  </a:txBody>
                  <a:tcPr marL="68580" marR="68580" marT="0" marB="0"/>
                </a:tc>
                <a:tc>
                  <a:txBody>
                    <a:bodyPr/>
                    <a:lstStyle/>
                    <a:p>
                      <a:pPr algn="ctr">
                        <a:lnSpc>
                          <a:spcPct val="115000"/>
                        </a:lnSpc>
                        <a:spcAft>
                          <a:spcPts val="0"/>
                        </a:spcAft>
                        <a:tabLst>
                          <a:tab pos="2447925" algn="l"/>
                        </a:tabLst>
                      </a:pPr>
                      <a:r>
                        <a:rPr lang="ru-RU" sz="1400">
                          <a:latin typeface="Times New Roman"/>
                          <a:ea typeface="Calibri"/>
                          <a:cs typeface="Times New Roman"/>
                        </a:rPr>
                        <a:t>Конкурс</a:t>
                      </a:r>
                      <a:endParaRPr lang="ru-RU" sz="1400">
                        <a:latin typeface="Calibri"/>
                        <a:ea typeface="Times New Roman"/>
                        <a:cs typeface="Times New Roman"/>
                      </a:endParaRPr>
                    </a:p>
                    <a:p>
                      <a:pPr algn="ctr">
                        <a:lnSpc>
                          <a:spcPct val="115000"/>
                        </a:lnSpc>
                        <a:spcAft>
                          <a:spcPts val="0"/>
                        </a:spcAft>
                        <a:tabLst>
                          <a:tab pos="2447925" algn="l"/>
                        </a:tabLst>
                      </a:pPr>
                      <a:r>
                        <a:rPr lang="ru-RU" sz="1400">
                          <a:latin typeface="Times New Roman"/>
                          <a:ea typeface="Calibri"/>
                          <a:cs typeface="Times New Roman"/>
                        </a:rPr>
                        <a:t>детских и юношеских театральных коллективов </a:t>
                      </a:r>
                      <a:endParaRPr lang="ru-RU" sz="1400">
                        <a:latin typeface="Calibri"/>
                        <a:ea typeface="Times New Roman"/>
                        <a:cs typeface="Times New Roman"/>
                      </a:endParaRPr>
                    </a:p>
                    <a:p>
                      <a:pPr marL="457200" algn="just">
                        <a:lnSpc>
                          <a:spcPct val="115000"/>
                        </a:lnSpc>
                        <a:spcAft>
                          <a:spcPts val="0"/>
                        </a:spcAft>
                      </a:pPr>
                      <a:r>
                        <a:rPr lang="ru-RU" sz="1400">
                          <a:latin typeface="Times New Roman"/>
                          <a:ea typeface="Times New Roman"/>
                          <a:cs typeface="Times New Roman"/>
                        </a:rPr>
                        <a:t>       «Мир сказочных чудес»</a:t>
                      </a:r>
                      <a:endParaRPr lang="ru-RU" sz="1400">
                        <a:latin typeface="Calibri"/>
                        <a:ea typeface="Times New Roman"/>
                        <a:cs typeface="Times New Roman"/>
                      </a:endParaRPr>
                    </a:p>
                  </a:txBody>
                  <a:tcPr marL="68580" marR="68580" marT="0" marB="0"/>
                </a:tc>
                <a:tc>
                  <a:txBody>
                    <a:bodyPr/>
                    <a:lstStyle/>
                    <a:p>
                      <a:pPr marL="457200" algn="ctr">
                        <a:lnSpc>
                          <a:spcPct val="115000"/>
                        </a:lnSpc>
                        <a:spcAft>
                          <a:spcPts val="0"/>
                        </a:spcAft>
                      </a:pPr>
                      <a:r>
                        <a:rPr lang="ru-RU" sz="1400" dirty="0">
                          <a:latin typeface="Times New Roman"/>
                          <a:ea typeface="Calibri"/>
                          <a:cs typeface="Times New Roman"/>
                        </a:rPr>
                        <a:t>Март-май 2024г</a:t>
                      </a:r>
                      <a:endParaRPr lang="ru-RU" sz="1400" dirty="0">
                        <a:latin typeface="Calibri"/>
                        <a:ea typeface="Times New Roman"/>
                        <a:cs typeface="Times New Roman"/>
                      </a:endParaRPr>
                    </a:p>
                  </a:txBody>
                  <a:tcPr marL="68580" marR="68580" marT="0" marB="0"/>
                </a:tc>
                <a:extLst>
                  <a:ext uri="{0D108BD9-81ED-4DB2-BD59-A6C34878D82A}">
                    <a16:rowId xmlns:a16="http://schemas.microsoft.com/office/drawing/2014/main" val="10006"/>
                  </a:ext>
                </a:extLst>
              </a:tr>
            </a:tbl>
          </a:graphicData>
        </a:graphic>
      </p:graphicFrame>
      <p:sp>
        <p:nvSpPr>
          <p:cNvPr id="5" name="Номер слайда 4"/>
          <p:cNvSpPr>
            <a:spLocks noGrp="1"/>
          </p:cNvSpPr>
          <p:nvPr>
            <p:ph type="sldNum" sz="quarter" idx="12"/>
          </p:nvPr>
        </p:nvSpPr>
        <p:spPr/>
        <p:txBody>
          <a:bodyPr/>
          <a:lstStyle/>
          <a:p>
            <a:fld id="{285DC19C-03DA-4066-9FF7-D0BF1BC6D6F6}" type="slidenum">
              <a:rPr lang="ru-RU" smtClean="0"/>
              <a:pPr/>
              <a:t>7</a:t>
            </a:fld>
            <a:endParaRPr lang="ru-RU"/>
          </a:p>
        </p:txBody>
      </p:sp>
      <p:sp>
        <p:nvSpPr>
          <p:cNvPr id="6"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ph type="title"/>
            <p:extLst>
              <p:ext uri="{386F3935-93C4-4BCD-93E2-E3B085C9AB24}">
                <p16:designElem xmlns:p16="http://schemas.microsoft.com/office/powerpoint/2015/main" val="1"/>
              </p:ext>
            </p:extLst>
          </p:nvPr>
        </p:nvSpPr>
        <p:spPr bwMode="auto">
          <a:prstGeom prst="rect">
            <a:avLst/>
          </a:prstGeom>
          <a:solidFill>
            <a:schemeClr val="accent1"/>
          </a:solidFill>
          <a:ln>
            <a:noFill/>
          </a:ln>
        </p:spPr>
        <p:txBody>
          <a:bodyPr vert="horz" wrap="square" lIns="91440" tIns="45720" rIns="91440" bIns="45720" numCol="1" anchor="t" anchorCtr="0" compatLnSpc="1">
            <a:prstTxWarp prst="textNoShape">
              <a:avLst/>
            </a:prstTxWarp>
            <a:normAutofit fontScale="90000"/>
          </a:bodyPr>
          <a:lstStyle/>
          <a:p>
            <a:r>
              <a:rPr lang="ru-RU" b="1" dirty="0" smtClean="0">
                <a:solidFill>
                  <a:schemeClr val="bg1"/>
                </a:solidFill>
              </a:rPr>
              <a:t>Конкурсное движение</a:t>
            </a:r>
            <a:r>
              <a:rPr lang="ru-RU" dirty="0" smtClean="0">
                <a:solidFill>
                  <a:schemeClr val="bg1"/>
                </a:solidFill>
              </a:rPr>
              <a:t/>
            </a:r>
            <a:br>
              <a:rPr lang="ru-RU" dirty="0" smtClean="0">
                <a:solidFill>
                  <a:schemeClr val="bg1"/>
                </a:solidFill>
              </a:rPr>
            </a:br>
            <a:endParaRPr lang="ru-RU"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a:t>
            </a:r>
            <a:endParaRPr lang="en-US" dirty="0"/>
          </a:p>
        </p:txBody>
      </p:sp>
      <p:sp>
        <p:nvSpPr>
          <p:cNvPr id="18"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Заголовок 1">
            <a:extLst>
              <a:ext uri="{FF2B5EF4-FFF2-40B4-BE49-F238E27FC236}">
                <a16:creationId xmlns:a16="http://schemas.microsoft.com/office/drawing/2014/main" id="{F7D729DA-68EB-2F1E-0D6B-FA19AEC63CA8}"/>
              </a:ext>
            </a:extLst>
          </p:cNvPr>
          <p:cNvSpPr>
            <a:spLocks noGrp="1"/>
          </p:cNvSpPr>
          <p:nvPr>
            <p:ph type="title"/>
          </p:nvPr>
        </p:nvSpPr>
        <p:spPr>
          <a:xfrm>
            <a:off x="958506" y="765545"/>
            <a:ext cx="10264697" cy="1297172"/>
          </a:xfrm>
        </p:spPr>
        <p:txBody>
          <a:bodyPr>
            <a:normAutofit fontScale="90000"/>
          </a:bodyPr>
          <a:lstStyle/>
          <a:p>
            <a:r>
              <a:rPr lang="ru-RU" sz="2700" b="1" dirty="0" smtClean="0">
                <a:solidFill>
                  <a:schemeClr val="bg1"/>
                </a:solidFill>
              </a:rPr>
              <a:t>Призеры Фестиваля Приволжского федерального округа </a:t>
            </a:r>
            <a:br>
              <a:rPr lang="ru-RU" sz="2700" b="1" dirty="0" smtClean="0">
                <a:solidFill>
                  <a:schemeClr val="bg1"/>
                </a:solidFill>
              </a:rPr>
            </a:br>
            <a:r>
              <a:rPr lang="ru-RU" sz="2700" b="1" dirty="0" smtClean="0">
                <a:solidFill>
                  <a:schemeClr val="bg1"/>
                </a:solidFill>
              </a:rPr>
              <a:t> «Театральное Приволжье» 2022-2023г</a:t>
            </a:r>
            <a:r>
              <a:rPr lang="ru-RU" sz="4000" dirty="0" smtClean="0"/>
              <a:t/>
            </a:r>
            <a:br>
              <a:rPr lang="ru-RU" sz="4000" dirty="0" smtClean="0"/>
            </a:br>
            <a:endParaRPr lang="ru-RU" sz="4000" dirty="0">
              <a:solidFill>
                <a:srgbClr val="FFFFFF"/>
              </a:solidFill>
            </a:endParaRPr>
          </a:p>
        </p:txBody>
      </p:sp>
      <p:sp>
        <p:nvSpPr>
          <p:cNvPr id="4" name="Номер слайда 3">
            <a:extLst>
              <a:ext uri="{FF2B5EF4-FFF2-40B4-BE49-F238E27FC236}">
                <a16:creationId xmlns:a16="http://schemas.microsoft.com/office/drawing/2014/main" id="{3D7B2939-EF2D-F204-04BC-75D206F45CF4}"/>
              </a:ext>
            </a:extLst>
          </p:cNvPr>
          <p:cNvSpPr>
            <a:spLocks noGrp="1"/>
          </p:cNvSpPr>
          <p:nvPr>
            <p:ph type="sldNum" sz="quarter" idx="12"/>
          </p:nvPr>
        </p:nvSpPr>
        <p:spPr>
          <a:xfrm>
            <a:off x="10707624" y="6382512"/>
            <a:ext cx="685800" cy="320040"/>
          </a:xfrm>
        </p:spPr>
        <p:txBody>
          <a:bodyPr>
            <a:normAutofit/>
          </a:bodyPr>
          <a:lstStyle/>
          <a:p>
            <a:pPr>
              <a:spcAft>
                <a:spcPts val="600"/>
              </a:spcAft>
            </a:pPr>
            <a:fld id="{285DC19C-03DA-4066-9FF7-D0BF1BC6D6F6}" type="slidenum">
              <a:rPr lang="ru-RU" sz="1000"/>
              <a:pPr>
                <a:spcAft>
                  <a:spcPts val="600"/>
                </a:spcAft>
              </a:pPr>
              <a:t>8</a:t>
            </a:fld>
            <a:endParaRPr lang="ru-RU" sz="1000"/>
          </a:p>
        </p:txBody>
      </p:sp>
      <p:pic>
        <p:nvPicPr>
          <p:cNvPr id="1026" name="Picture 2" descr="C:\Users\User\Desktop\фото коллектива школьного театра МОБУ СОШ №1.jpg"/>
          <p:cNvPicPr>
            <a:picLocks noChangeAspect="1" noChangeArrowheads="1"/>
          </p:cNvPicPr>
          <p:nvPr/>
        </p:nvPicPr>
        <p:blipFill>
          <a:blip r:embed="rId3" cstate="print"/>
          <a:srcRect/>
          <a:stretch>
            <a:fillRect/>
          </a:stretch>
        </p:blipFill>
        <p:spPr bwMode="auto">
          <a:xfrm>
            <a:off x="1148315" y="2551813"/>
            <a:ext cx="5124893" cy="3636335"/>
          </a:xfrm>
          <a:prstGeom prst="rect">
            <a:avLst/>
          </a:prstGeom>
          <a:noFill/>
        </p:spPr>
      </p:pic>
      <p:pic>
        <p:nvPicPr>
          <p:cNvPr id="1027" name="Picture 3" descr="C:\Users\User\Desktop\школьный театр МОБУ Кульчумовская ООШ.png"/>
          <p:cNvPicPr>
            <a:picLocks noChangeAspect="1" noChangeArrowheads="1"/>
          </p:cNvPicPr>
          <p:nvPr/>
        </p:nvPicPr>
        <p:blipFill>
          <a:blip r:embed="rId4" cstate="print"/>
          <a:srcRect/>
          <a:stretch>
            <a:fillRect/>
          </a:stretch>
        </p:blipFill>
        <p:spPr bwMode="auto">
          <a:xfrm>
            <a:off x="6570921" y="2466754"/>
            <a:ext cx="5019786" cy="4104168"/>
          </a:xfrm>
          <a:prstGeom prst="rect">
            <a:avLst/>
          </a:prstGeom>
          <a:noFill/>
        </p:spPr>
      </p:pic>
    </p:spTree>
    <p:extLst>
      <p:ext uri="{BB962C8B-B14F-4D97-AF65-F5344CB8AC3E}">
        <p14:creationId xmlns:p14="http://schemas.microsoft.com/office/powerpoint/2010/main" val="3499518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285DC19C-03DA-4066-9FF7-D0BF1BC6D6F6}" type="slidenum">
              <a:rPr lang="ru-RU" smtClean="0"/>
              <a:pPr/>
              <a:t>9</a:t>
            </a:fld>
            <a:endParaRPr lang="ru-RU"/>
          </a:p>
        </p:txBody>
      </p:sp>
      <p:pic>
        <p:nvPicPr>
          <p:cNvPr id="2050" name="Picture 2" descr="C:\Users\User\Desktop\отдел ХТ 22-23\достижения\театры\-Md2uTIk_GU.jpg"/>
          <p:cNvPicPr>
            <a:picLocks noGrp="1" noChangeAspect="1" noChangeArrowheads="1"/>
          </p:cNvPicPr>
          <p:nvPr>
            <p:ph sz="half" idx="1"/>
          </p:nvPr>
        </p:nvPicPr>
        <p:blipFill>
          <a:blip r:embed="rId3" cstate="print"/>
          <a:srcRect/>
          <a:stretch>
            <a:fillRect/>
          </a:stretch>
        </p:blipFill>
        <p:spPr bwMode="auto">
          <a:xfrm>
            <a:off x="0" y="2615609"/>
            <a:ext cx="2785730" cy="3978386"/>
          </a:xfrm>
          <a:prstGeom prst="rect">
            <a:avLst/>
          </a:prstGeom>
          <a:noFill/>
        </p:spPr>
      </p:pic>
      <p:pic>
        <p:nvPicPr>
          <p:cNvPr id="2051" name="Picture 3" descr="C:\Users\User\Desktop\отдел ХТ 22-23\достижения\театры\nP6lgOHa_4s.jpg"/>
          <p:cNvPicPr>
            <a:picLocks noChangeAspect="1" noChangeArrowheads="1"/>
          </p:cNvPicPr>
          <p:nvPr/>
        </p:nvPicPr>
        <p:blipFill>
          <a:blip r:embed="rId4" cstate="print"/>
          <a:srcRect/>
          <a:stretch>
            <a:fillRect/>
          </a:stretch>
        </p:blipFill>
        <p:spPr bwMode="auto">
          <a:xfrm>
            <a:off x="2955851" y="0"/>
            <a:ext cx="2955851" cy="4253023"/>
          </a:xfrm>
          <a:prstGeom prst="rect">
            <a:avLst/>
          </a:prstGeom>
          <a:noFill/>
        </p:spPr>
      </p:pic>
      <p:pic>
        <p:nvPicPr>
          <p:cNvPr id="2052" name="Picture 4" descr="C:\Users\User\Desktop\отдел ХТ 22-23\достижения\театры\Белова.jpg"/>
          <p:cNvPicPr>
            <a:picLocks noChangeAspect="1" noChangeArrowheads="1"/>
          </p:cNvPicPr>
          <p:nvPr/>
        </p:nvPicPr>
        <p:blipFill>
          <a:blip r:embed="rId5" cstate="print"/>
          <a:srcRect/>
          <a:stretch>
            <a:fillRect/>
          </a:stretch>
        </p:blipFill>
        <p:spPr bwMode="auto">
          <a:xfrm>
            <a:off x="6315740" y="2923953"/>
            <a:ext cx="2551813" cy="3934047"/>
          </a:xfrm>
          <a:prstGeom prst="rect">
            <a:avLst/>
          </a:prstGeom>
          <a:noFill/>
        </p:spPr>
      </p:pic>
      <p:pic>
        <p:nvPicPr>
          <p:cNvPr id="2053" name="Picture 5" descr="C:\Users\User\Desktop\отдел ХТ 22-23\достижения\театры\Нигматулина.jpg"/>
          <p:cNvPicPr>
            <a:picLocks noChangeAspect="1" noChangeArrowheads="1"/>
          </p:cNvPicPr>
          <p:nvPr/>
        </p:nvPicPr>
        <p:blipFill>
          <a:blip r:embed="rId6" cstate="print"/>
          <a:srcRect/>
          <a:stretch>
            <a:fillRect/>
          </a:stretch>
        </p:blipFill>
        <p:spPr bwMode="auto">
          <a:xfrm>
            <a:off x="9058940" y="0"/>
            <a:ext cx="2750288" cy="3912781"/>
          </a:xfrm>
          <a:prstGeom prst="rect">
            <a:avLst/>
          </a:prstGeom>
          <a:noFill/>
        </p:spPr>
      </p:pic>
      <p:pic>
        <p:nvPicPr>
          <p:cNvPr id="10" name="Picture 3" descr="C:\Users\User\Desktop\activity_51.jpg"/>
          <p:cNvPicPr>
            <a:picLocks noChangeAspect="1" noChangeArrowheads="1"/>
          </p:cNvPicPr>
          <p:nvPr/>
        </p:nvPicPr>
        <p:blipFill>
          <a:blip r:embed="rId7" cstate="print"/>
          <a:srcRect/>
          <a:stretch>
            <a:fillRect/>
          </a:stretch>
        </p:blipFill>
        <p:spPr bwMode="auto">
          <a:xfrm>
            <a:off x="494897" y="636407"/>
            <a:ext cx="1734590" cy="1670858"/>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643</TotalTime>
  <Words>701</Words>
  <Application>Microsoft Office PowerPoint</Application>
  <PresentationFormat>Широкоэкранный</PresentationFormat>
  <Paragraphs>155</Paragraphs>
  <Slides>17</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17</vt:i4>
      </vt:variant>
    </vt:vector>
  </HeadingPairs>
  <TitlesOfParts>
    <vt:vector size="25" baseType="lpstr">
      <vt:lpstr>Arial</vt:lpstr>
      <vt:lpstr>Calibri</vt:lpstr>
      <vt:lpstr>Helvetica</vt:lpstr>
      <vt:lpstr>Helvetica</vt:lpstr>
      <vt:lpstr>HelveticaNeue LT 55 Roman</vt:lpstr>
      <vt:lpstr>Times New Roman</vt:lpstr>
      <vt:lpstr>Wingdings</vt:lpstr>
      <vt:lpstr>Тема Office</vt:lpstr>
      <vt:lpstr>Создание школьных  театров  Саракташский район зав.отделом МБУДО ЦВР Саракташский район:  Петренко Н.В. </vt:lpstr>
      <vt:lpstr>Школьный театр</vt:lpstr>
      <vt:lpstr>Презентация PowerPoint</vt:lpstr>
      <vt:lpstr>     Мониторинг школьных театров Саракташский район </vt:lpstr>
      <vt:lpstr>Реестр школьных театров</vt:lpstr>
      <vt:lpstr>Курсовая подготовка педагогов </vt:lpstr>
      <vt:lpstr>Конкурсное движение </vt:lpstr>
      <vt:lpstr>Призеры Фестиваля Приволжского федерального округа   «Театральное Приволжье» 2022-2023г </vt:lpstr>
      <vt:lpstr>Презентация PowerPoint</vt:lpstr>
      <vt:lpstr>Открытие школьных медиацентров в Саракташском районе </vt:lpstr>
      <vt:lpstr>Презентация PowerPoint</vt:lpstr>
      <vt:lpstr>Дорожная карта </vt:lpstr>
      <vt:lpstr>Не выполнение дорожной карты на 2023г</vt:lpstr>
      <vt:lpstr>Курсовая подготовка</vt:lpstr>
      <vt:lpstr>Конкурсное движение</vt:lpstr>
      <vt:lpstr>Участники и призеры областного конкурса «Знаю миг», «Большая перемена» 2022-2023г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xiaomi</dc:creator>
  <cp:lastModifiedBy>наталья</cp:lastModifiedBy>
  <cp:revision>143</cp:revision>
  <dcterms:created xsi:type="dcterms:W3CDTF">2022-05-24T07:03:15Z</dcterms:created>
  <dcterms:modified xsi:type="dcterms:W3CDTF">2025-03-05T11:17:12Z</dcterms:modified>
</cp:coreProperties>
</file>